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sldIdLst>
    <p:sldId id="256" r:id="rId2"/>
    <p:sldId id="261" r:id="rId3"/>
    <p:sldId id="262" r:id="rId4"/>
    <p:sldId id="257" r:id="rId5"/>
    <p:sldId id="258" r:id="rId6"/>
    <p:sldId id="259" r:id="rId7"/>
    <p:sldId id="260"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996"/>
    <p:restoredTop sz="94599"/>
  </p:normalViewPr>
  <p:slideViewPr>
    <p:cSldViewPr snapToGrid="0">
      <p:cViewPr>
        <p:scale>
          <a:sx n="120" d="100"/>
          <a:sy n="120" d="100"/>
        </p:scale>
        <p:origin x="640" y="144"/>
      </p:cViewPr>
      <p:guideLst/>
    </p:cSldViewPr>
  </p:slideViewPr>
  <p:outlineViewPr>
    <p:cViewPr>
      <p:scale>
        <a:sx n="33" d="100"/>
        <a:sy n="33" d="100"/>
      </p:scale>
      <p:origin x="0" y="-452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AEC5A7-0FC3-254B-99E5-1899E8F34615}" type="datetimeFigureOut">
              <a:rPr lang="en-US" smtClean="0"/>
              <a:t>4/15/23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FC080D-FEC1-6740-9C7B-6BCADEDEB100}" type="slidenum">
              <a:rPr lang="en-US" smtClean="0"/>
              <a:t>‹#›</a:t>
            </a:fld>
            <a:endParaRPr lang="en-US"/>
          </a:p>
        </p:txBody>
      </p:sp>
    </p:spTree>
    <p:extLst>
      <p:ext uri="{BB962C8B-B14F-4D97-AF65-F5344CB8AC3E}">
        <p14:creationId xmlns:p14="http://schemas.microsoft.com/office/powerpoint/2010/main" val="1281217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FC080D-FEC1-6740-9C7B-6BCADEDEB100}" type="slidenum">
              <a:rPr lang="en-US" smtClean="0"/>
              <a:t>10</a:t>
            </a:fld>
            <a:endParaRPr lang="en-US"/>
          </a:p>
        </p:txBody>
      </p:sp>
    </p:spTree>
    <p:extLst>
      <p:ext uri="{BB962C8B-B14F-4D97-AF65-F5344CB8AC3E}">
        <p14:creationId xmlns:p14="http://schemas.microsoft.com/office/powerpoint/2010/main" val="4047232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2E45A82B-56E2-514D-9CAA-A5E8DC7BEC9B}" type="datetimeFigureOut">
              <a:rPr lang="en-US" smtClean="0"/>
              <a:t>4/15/23</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974EEDF5-8213-B140-89C3-60D65C1AC78E}" type="slidenum">
              <a:rPr lang="en-US" smtClean="0"/>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14284470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E45A82B-56E2-514D-9CAA-A5E8DC7BEC9B}" type="datetimeFigureOut">
              <a:rPr lang="en-US" smtClean="0"/>
              <a:t>4/15/23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4EEDF5-8213-B140-89C3-60D65C1AC78E}" type="slidenum">
              <a:rPr lang="en-US" smtClean="0"/>
              <a:t>‹#›</a:t>
            </a:fld>
            <a:endParaRPr lang="en-US"/>
          </a:p>
        </p:txBody>
      </p:sp>
    </p:spTree>
    <p:extLst>
      <p:ext uri="{BB962C8B-B14F-4D97-AF65-F5344CB8AC3E}">
        <p14:creationId xmlns:p14="http://schemas.microsoft.com/office/powerpoint/2010/main" val="891978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2E45A82B-56E2-514D-9CAA-A5E8DC7BEC9B}" type="datetimeFigureOut">
              <a:rPr lang="en-US" smtClean="0"/>
              <a:t>4/15/23</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974EEDF5-8213-B140-89C3-60D65C1AC78E}"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51564506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E45A82B-56E2-514D-9CAA-A5E8DC7BEC9B}" type="datetimeFigureOut">
              <a:rPr lang="en-US" smtClean="0"/>
              <a:t>4/15/23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4EEDF5-8213-B140-89C3-60D65C1AC78E}" type="slidenum">
              <a:rPr lang="en-US" smtClean="0"/>
              <a:t>‹#›</a:t>
            </a:fld>
            <a:endParaRPr lang="en-US"/>
          </a:p>
        </p:txBody>
      </p:sp>
    </p:spTree>
    <p:extLst>
      <p:ext uri="{BB962C8B-B14F-4D97-AF65-F5344CB8AC3E}">
        <p14:creationId xmlns:p14="http://schemas.microsoft.com/office/powerpoint/2010/main" val="1374200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E45A82B-56E2-514D-9CAA-A5E8DC7BEC9B}" type="datetimeFigureOut">
              <a:rPr lang="en-US" smtClean="0"/>
              <a:t>4/15/23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4EEDF5-8213-B140-89C3-60D65C1AC78E}" type="slidenum">
              <a:rPr lang="en-US" smtClean="0"/>
              <a:t>‹#›</a:t>
            </a:fld>
            <a:endParaRPr lang="en-US"/>
          </a:p>
        </p:txBody>
      </p:sp>
    </p:spTree>
    <p:extLst>
      <p:ext uri="{BB962C8B-B14F-4D97-AF65-F5344CB8AC3E}">
        <p14:creationId xmlns:p14="http://schemas.microsoft.com/office/powerpoint/2010/main" val="1658657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45A82B-56E2-514D-9CAA-A5E8DC7BEC9B}" type="datetimeFigureOut">
              <a:rPr lang="en-US" smtClean="0"/>
              <a:t>4/15/23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4EEDF5-8213-B140-89C3-60D65C1AC78E}" type="slidenum">
              <a:rPr lang="en-US" smtClean="0"/>
              <a:t>‹#›</a:t>
            </a:fld>
            <a:endParaRPr lang="en-US"/>
          </a:p>
        </p:txBody>
      </p:sp>
    </p:spTree>
    <p:extLst>
      <p:ext uri="{BB962C8B-B14F-4D97-AF65-F5344CB8AC3E}">
        <p14:creationId xmlns:p14="http://schemas.microsoft.com/office/powerpoint/2010/main" val="1396022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45A82B-56E2-514D-9CAA-A5E8DC7BEC9B}" type="datetimeFigureOut">
              <a:rPr lang="en-US" smtClean="0"/>
              <a:t>4/15/23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4EEDF5-8213-B140-89C3-60D65C1AC78E}" type="slidenum">
              <a:rPr lang="en-US" smtClean="0"/>
              <a:t>‹#›</a:t>
            </a:fld>
            <a:endParaRPr lang="en-US"/>
          </a:p>
        </p:txBody>
      </p:sp>
    </p:spTree>
    <p:extLst>
      <p:ext uri="{BB962C8B-B14F-4D97-AF65-F5344CB8AC3E}">
        <p14:creationId xmlns:p14="http://schemas.microsoft.com/office/powerpoint/2010/main" val="848063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normAutofit/>
          </a:bodyPr>
          <a:lstStyle>
            <a:lvl1pPr marL="0" indent="0">
              <a:lnSpc>
                <a:spcPct val="113000"/>
              </a:lnSpc>
              <a:spcBef>
                <a:spcPts val="0"/>
              </a:spcBef>
              <a:spcAft>
                <a:spcPts val="1500"/>
              </a:spcAft>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2E45A82B-56E2-514D-9CAA-A5E8DC7BEC9B}" type="datetimeFigureOut">
              <a:rPr lang="en-US" smtClean="0"/>
              <a:t>4/15/23</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974EEDF5-8213-B140-89C3-60D65C1AC78E}"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65977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normAutofit/>
          </a:bodyPr>
          <a:lstStyle>
            <a:lvl1pPr marL="0" indent="0">
              <a:lnSpc>
                <a:spcPct val="113000"/>
              </a:lnSpc>
              <a:spcBef>
                <a:spcPts val="0"/>
              </a:spcBef>
              <a:spcAft>
                <a:spcPts val="1500"/>
              </a:spcAft>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2E45A82B-56E2-514D-9CAA-A5E8DC7BEC9B}" type="datetimeFigureOut">
              <a:rPr lang="en-US" smtClean="0"/>
              <a:t>4/15/23</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974EEDF5-8213-B140-89C3-60D65C1AC78E}"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64378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45A82B-56E2-514D-9CAA-A5E8DC7BEC9B}" type="datetimeFigureOut">
              <a:rPr lang="en-US" smtClean="0"/>
              <a:t>4/15/23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4EEDF5-8213-B140-89C3-60D65C1AC78E}" type="slidenum">
              <a:rPr lang="en-US" smtClean="0"/>
              <a:t>‹#›</a:t>
            </a:fld>
            <a:endParaRPr lang="en-US"/>
          </a:p>
        </p:txBody>
      </p:sp>
    </p:spTree>
    <p:extLst>
      <p:ext uri="{BB962C8B-B14F-4D97-AF65-F5344CB8AC3E}">
        <p14:creationId xmlns:p14="http://schemas.microsoft.com/office/powerpoint/2010/main" val="1944094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45A82B-56E2-514D-9CAA-A5E8DC7BEC9B}" type="datetimeFigureOut">
              <a:rPr lang="en-US" smtClean="0"/>
              <a:t>4/15/23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4EEDF5-8213-B140-89C3-60D65C1AC78E}" type="slidenum">
              <a:rPr lang="en-US" smtClean="0"/>
              <a:t>‹#›</a:t>
            </a:fld>
            <a:endParaRPr lang="en-US"/>
          </a:p>
        </p:txBody>
      </p:sp>
    </p:spTree>
    <p:extLst>
      <p:ext uri="{BB962C8B-B14F-4D97-AF65-F5344CB8AC3E}">
        <p14:creationId xmlns:p14="http://schemas.microsoft.com/office/powerpoint/2010/main" val="3557441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2E45A82B-56E2-514D-9CAA-A5E8DC7BEC9B}" type="datetimeFigureOut">
              <a:rPr lang="en-US" smtClean="0"/>
              <a:t>4/15/23</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974EEDF5-8213-B140-89C3-60D65C1AC78E}" type="slidenum">
              <a:rPr lang="en-US" smtClean="0"/>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876388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ebaim.org/articles/laws/usa/ada" TargetMode="External"/><Relationship Id="rId2" Type="http://schemas.openxmlformats.org/officeDocument/2006/relationships/hyperlink" Target="https://webaim.org/" TargetMode="External"/><Relationship Id="rId1" Type="http://schemas.openxmlformats.org/officeDocument/2006/relationships/slideLayout" Target="../slideLayouts/slideLayout2.xml"/><Relationship Id="rId4" Type="http://schemas.openxmlformats.org/officeDocument/2006/relationships/hyperlink" Target="https://www.w3.org/WAI/WCAG21/quickref/"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s://fonts.google.com/" TargetMode="External"/><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11.png"/><Relationship Id="rId4" Type="http://schemas.openxmlformats.org/officeDocument/2006/relationships/hyperlink" Target="https://coolors.co/"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colororacle.org/" TargetMode="External"/><Relationship Id="rId1" Type="http://schemas.openxmlformats.org/officeDocument/2006/relationships/slideLayout" Target="../slideLayouts/slideLayout9.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18C30-5CEE-FED6-A277-2404A85D31AF}"/>
              </a:ext>
            </a:extLst>
          </p:cNvPr>
          <p:cNvSpPr>
            <a:spLocks noGrp="1"/>
          </p:cNvSpPr>
          <p:nvPr>
            <p:ph type="ctrTitle"/>
          </p:nvPr>
        </p:nvSpPr>
        <p:spPr/>
        <p:txBody>
          <a:bodyPr/>
          <a:lstStyle/>
          <a:p>
            <a:r>
              <a:rPr lang="en-US" sz="6500" dirty="0"/>
              <a:t>Accessible Design with Adobe Express</a:t>
            </a:r>
          </a:p>
        </p:txBody>
      </p:sp>
      <p:sp>
        <p:nvSpPr>
          <p:cNvPr id="3" name="Subtitle 2">
            <a:extLst>
              <a:ext uri="{FF2B5EF4-FFF2-40B4-BE49-F238E27FC236}">
                <a16:creationId xmlns:a16="http://schemas.microsoft.com/office/drawing/2014/main" id="{20B49176-3AE0-9372-4C18-28E4440DC295}"/>
              </a:ext>
            </a:extLst>
          </p:cNvPr>
          <p:cNvSpPr>
            <a:spLocks noGrp="1"/>
          </p:cNvSpPr>
          <p:nvPr>
            <p:ph type="subTitle" idx="1"/>
          </p:nvPr>
        </p:nvSpPr>
        <p:spPr/>
        <p:txBody>
          <a:bodyPr/>
          <a:lstStyle/>
          <a:p>
            <a:r>
              <a:rPr lang="en-US" dirty="0"/>
              <a:t>Ash Mayes</a:t>
            </a:r>
          </a:p>
        </p:txBody>
      </p:sp>
    </p:spTree>
    <p:extLst>
      <p:ext uri="{BB962C8B-B14F-4D97-AF65-F5344CB8AC3E}">
        <p14:creationId xmlns:p14="http://schemas.microsoft.com/office/powerpoint/2010/main" val="115871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B7C5A-23B1-6310-11D0-C798B6D6227A}"/>
              </a:ext>
            </a:extLst>
          </p:cNvPr>
          <p:cNvSpPr>
            <a:spLocks noGrp="1"/>
          </p:cNvSpPr>
          <p:nvPr>
            <p:ph type="title"/>
          </p:nvPr>
        </p:nvSpPr>
        <p:spPr/>
        <p:txBody>
          <a:bodyPr/>
          <a:lstStyle/>
          <a:p>
            <a:r>
              <a:rPr lang="en-US" dirty="0"/>
              <a:t>Acknowledgements and </a:t>
            </a:r>
            <a:br>
              <a:rPr lang="en-US" dirty="0"/>
            </a:br>
            <a:r>
              <a:rPr lang="en-US" dirty="0"/>
              <a:t>Further Reference</a:t>
            </a:r>
          </a:p>
        </p:txBody>
      </p:sp>
      <p:sp>
        <p:nvSpPr>
          <p:cNvPr id="3" name="Content Placeholder 2">
            <a:extLst>
              <a:ext uri="{FF2B5EF4-FFF2-40B4-BE49-F238E27FC236}">
                <a16:creationId xmlns:a16="http://schemas.microsoft.com/office/drawing/2014/main" id="{3311B298-BA85-FD1D-FF1E-61BC94B53C33}"/>
              </a:ext>
            </a:extLst>
          </p:cNvPr>
          <p:cNvSpPr>
            <a:spLocks noGrp="1"/>
          </p:cNvSpPr>
          <p:nvPr>
            <p:ph idx="1"/>
          </p:nvPr>
        </p:nvSpPr>
        <p:spPr/>
        <p:txBody>
          <a:bodyPr/>
          <a:lstStyle/>
          <a:p>
            <a:pPr marL="0" indent="0">
              <a:buNone/>
            </a:pPr>
            <a:r>
              <a:rPr lang="en-US" dirty="0"/>
              <a:t>This presentation is guided by </a:t>
            </a:r>
            <a:r>
              <a:rPr lang="en-US" dirty="0">
                <a:hlinkClick r:id="rId2"/>
              </a:rPr>
              <a:t>Web AIM’s </a:t>
            </a:r>
            <a:r>
              <a:rPr lang="en-US" dirty="0"/>
              <a:t>suggestions on digital accessibility, which are informed by the </a:t>
            </a:r>
            <a:r>
              <a:rPr lang="en-US" dirty="0">
                <a:hlinkClick r:id="rId3"/>
              </a:rPr>
              <a:t>Americans with Disabilities Act </a:t>
            </a:r>
            <a:r>
              <a:rPr lang="en-US" dirty="0"/>
              <a:t>(ADA) and the </a:t>
            </a:r>
            <a:r>
              <a:rPr lang="en-US" dirty="0">
                <a:hlinkClick r:id="rId4"/>
              </a:rPr>
              <a:t>Web Content Accessibility Guidelines</a:t>
            </a:r>
            <a:r>
              <a:rPr lang="en-US" dirty="0"/>
              <a:t> (WCAG). </a:t>
            </a:r>
          </a:p>
          <a:p>
            <a:pPr marL="0" indent="0">
              <a:buNone/>
            </a:pPr>
            <a:r>
              <a:rPr lang="en-US" dirty="0"/>
              <a:t>Digital accessibility principles are of course useful for folks with disabilities, but these principles are useful for folks of all abilities. </a:t>
            </a:r>
          </a:p>
          <a:p>
            <a:pPr marL="0" indent="0">
              <a:buNone/>
            </a:pPr>
            <a:r>
              <a:rPr lang="en-US" dirty="0"/>
              <a:t>Accessibility is an ever-evolving project, but implementing as many measures as possible at every opportunity is a good place to start.</a:t>
            </a:r>
          </a:p>
          <a:p>
            <a:pPr marL="0" indent="0">
              <a:buNone/>
            </a:pPr>
            <a:r>
              <a:rPr lang="en-US" dirty="0"/>
              <a:t>This presentation will cover accessibility measures specifically in Adobe Express, but these guiding principles can be applied to all document design.</a:t>
            </a:r>
          </a:p>
        </p:txBody>
      </p:sp>
    </p:spTree>
    <p:extLst>
      <p:ext uri="{BB962C8B-B14F-4D97-AF65-F5344CB8AC3E}">
        <p14:creationId xmlns:p14="http://schemas.microsoft.com/office/powerpoint/2010/main" val="1345273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A33D4-6A0A-AAA3-FD52-49708F05E4E4}"/>
              </a:ext>
            </a:extLst>
          </p:cNvPr>
          <p:cNvSpPr>
            <a:spLocks noGrp="1"/>
          </p:cNvSpPr>
          <p:nvPr>
            <p:ph type="title"/>
          </p:nvPr>
        </p:nvSpPr>
        <p:spPr/>
        <p:txBody>
          <a:bodyPr/>
          <a:lstStyle/>
          <a:p>
            <a:r>
              <a:rPr lang="en-US" dirty="0"/>
              <a:t>Table of Contents</a:t>
            </a:r>
          </a:p>
        </p:txBody>
      </p:sp>
      <p:sp>
        <p:nvSpPr>
          <p:cNvPr id="3" name="Content Placeholder 2">
            <a:extLst>
              <a:ext uri="{FF2B5EF4-FFF2-40B4-BE49-F238E27FC236}">
                <a16:creationId xmlns:a16="http://schemas.microsoft.com/office/drawing/2014/main" id="{F5C2FA50-3ED6-195F-FEC4-67B8411B4FB5}"/>
              </a:ext>
            </a:extLst>
          </p:cNvPr>
          <p:cNvSpPr>
            <a:spLocks noGrp="1"/>
          </p:cNvSpPr>
          <p:nvPr>
            <p:ph idx="1"/>
          </p:nvPr>
        </p:nvSpPr>
        <p:spPr/>
        <p:txBody>
          <a:bodyPr/>
          <a:lstStyle/>
          <a:p>
            <a:r>
              <a:rPr lang="en-US" dirty="0"/>
              <a:t>Adobe interface (Slides 4-6)</a:t>
            </a:r>
          </a:p>
          <a:p>
            <a:r>
              <a:rPr lang="en-US" dirty="0"/>
              <a:t>Fonts (Slides 7-8)</a:t>
            </a:r>
          </a:p>
          <a:p>
            <a:r>
              <a:rPr lang="en-US" dirty="0"/>
              <a:t>Color (Slides 9-13)</a:t>
            </a:r>
          </a:p>
          <a:p>
            <a:r>
              <a:rPr lang="en-US" dirty="0"/>
              <a:t>Editing the document (Slides 14-15)</a:t>
            </a:r>
          </a:p>
          <a:p>
            <a:r>
              <a:rPr lang="en-US" dirty="0"/>
              <a:t>Photos and shapes (Slides 16-18)</a:t>
            </a:r>
          </a:p>
          <a:p>
            <a:r>
              <a:rPr lang="en-US" dirty="0"/>
              <a:t>The completed infographic (Slide 19)</a:t>
            </a:r>
          </a:p>
          <a:p>
            <a:endParaRPr lang="en-US" dirty="0"/>
          </a:p>
        </p:txBody>
      </p:sp>
    </p:spTree>
    <p:extLst>
      <p:ext uri="{BB962C8B-B14F-4D97-AF65-F5344CB8AC3E}">
        <p14:creationId xmlns:p14="http://schemas.microsoft.com/office/powerpoint/2010/main" val="1281965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93B903-AB42-42A0-AE97-93D366679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1D868099-6145-4BC0-A5EA-74BEF177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575D56-D917-5C7B-9636-55933047A467}"/>
              </a:ext>
            </a:extLst>
          </p:cNvPr>
          <p:cNvSpPr>
            <a:spLocks noGrp="1"/>
          </p:cNvSpPr>
          <p:nvPr>
            <p:ph type="title"/>
          </p:nvPr>
        </p:nvSpPr>
        <p:spPr>
          <a:xfrm>
            <a:off x="8471424" y="1110882"/>
            <a:ext cx="3053039" cy="1060817"/>
          </a:xfrm>
        </p:spPr>
        <p:txBody>
          <a:bodyPr vert="horz" lIns="91440" tIns="45720" rIns="91440" bIns="45720" rtlCol="0" anchor="b">
            <a:normAutofit/>
          </a:bodyPr>
          <a:lstStyle/>
          <a:p>
            <a:pPr>
              <a:lnSpc>
                <a:spcPct val="89000"/>
              </a:lnSpc>
            </a:pPr>
            <a:r>
              <a:rPr lang="en-US" sz="2800" dirty="0"/>
              <a:t>Templates</a:t>
            </a:r>
          </a:p>
        </p:txBody>
      </p:sp>
      <p:pic>
        <p:nvPicPr>
          <p:cNvPr id="6" name="Picture Placeholder 5" descr="This is the search results for &quot;infographic&quot; on Adobe Express templates. ">
            <a:extLst>
              <a:ext uri="{FF2B5EF4-FFF2-40B4-BE49-F238E27FC236}">
                <a16:creationId xmlns:a16="http://schemas.microsoft.com/office/drawing/2014/main" id="{720E101E-D7D2-57F2-90EB-C298A0C258B3}"/>
              </a:ext>
            </a:extLst>
          </p:cNvPr>
          <p:cNvPicPr>
            <a:picLocks noGrp="1" noChangeAspect="1"/>
          </p:cNvPicPr>
          <p:nvPr>
            <p:ph type="pic" idx="1"/>
          </p:nvPr>
        </p:nvPicPr>
        <p:blipFill>
          <a:blip r:embed="rId2"/>
          <a:stretch>
            <a:fillRect/>
          </a:stretch>
        </p:blipFill>
        <p:spPr>
          <a:xfrm>
            <a:off x="339051" y="1461863"/>
            <a:ext cx="7424204" cy="3674981"/>
          </a:xfrm>
          <a:prstGeom prst="rect">
            <a:avLst/>
          </a:prstGeom>
        </p:spPr>
      </p:pic>
      <p:sp>
        <p:nvSpPr>
          <p:cNvPr id="4" name="Text Placeholder 3">
            <a:extLst>
              <a:ext uri="{FF2B5EF4-FFF2-40B4-BE49-F238E27FC236}">
                <a16:creationId xmlns:a16="http://schemas.microsoft.com/office/drawing/2014/main" id="{8DADB04F-5BF3-4094-6823-31D40332A76D}"/>
              </a:ext>
            </a:extLst>
          </p:cNvPr>
          <p:cNvSpPr>
            <a:spLocks noGrp="1"/>
          </p:cNvSpPr>
          <p:nvPr>
            <p:ph type="body" sz="half" idx="2"/>
          </p:nvPr>
        </p:nvSpPr>
        <p:spPr>
          <a:xfrm>
            <a:off x="8471423" y="2286000"/>
            <a:ext cx="3053039" cy="3931920"/>
          </a:xfrm>
        </p:spPr>
        <p:txBody>
          <a:bodyPr vert="horz" lIns="91440" tIns="45720" rIns="91440" bIns="45720" rtlCol="0">
            <a:normAutofit/>
          </a:bodyPr>
          <a:lstStyle/>
          <a:p>
            <a:pPr marL="384048" indent="-384048">
              <a:lnSpc>
                <a:spcPct val="94000"/>
              </a:lnSpc>
              <a:spcAft>
                <a:spcPts val="200"/>
              </a:spcAft>
            </a:pPr>
            <a:r>
              <a:rPr lang="en-US" dirty="0"/>
              <a:t>To begin, search for the sort of document you would like to create. For this presentation, I will be creating an infographic. </a:t>
            </a:r>
          </a:p>
          <a:p>
            <a:pPr marL="384048" indent="-384048">
              <a:lnSpc>
                <a:spcPct val="94000"/>
              </a:lnSpc>
              <a:spcAft>
                <a:spcPts val="200"/>
              </a:spcAft>
            </a:pPr>
            <a:r>
              <a:rPr lang="en-US" dirty="0"/>
              <a:t>Choose a template based on how you plan to organize your document.</a:t>
            </a:r>
          </a:p>
        </p:txBody>
      </p:sp>
      <p:sp>
        <p:nvSpPr>
          <p:cNvPr id="15" name="Freeform 6">
            <a:extLst>
              <a:ext uri="{FF2B5EF4-FFF2-40B4-BE49-F238E27FC236}">
                <a16:creationId xmlns:a16="http://schemas.microsoft.com/office/drawing/2014/main" id="{CC1026F7-DECB-49B4-A565-518BBA44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239183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93B903-AB42-42A0-AE97-93D366679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1D868099-6145-4BC0-A5EA-74BEF177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099550-5572-A6B2-F57D-CF2E224C24EA}"/>
              </a:ext>
            </a:extLst>
          </p:cNvPr>
          <p:cNvSpPr>
            <a:spLocks noGrp="1"/>
          </p:cNvSpPr>
          <p:nvPr>
            <p:ph type="title"/>
          </p:nvPr>
        </p:nvSpPr>
        <p:spPr>
          <a:xfrm>
            <a:off x="8471424" y="1110882"/>
            <a:ext cx="3053039" cy="1060817"/>
          </a:xfrm>
        </p:spPr>
        <p:txBody>
          <a:bodyPr vert="horz" lIns="91440" tIns="45720" rIns="91440" bIns="45720" rtlCol="0" anchor="b">
            <a:normAutofit/>
          </a:bodyPr>
          <a:lstStyle/>
          <a:p>
            <a:pPr>
              <a:lnSpc>
                <a:spcPct val="89000"/>
              </a:lnSpc>
            </a:pPr>
            <a:r>
              <a:rPr lang="en-US" sz="2800" dirty="0"/>
              <a:t>Starting a project</a:t>
            </a:r>
          </a:p>
        </p:txBody>
      </p:sp>
      <p:pic>
        <p:nvPicPr>
          <p:cNvPr id="6" name="Picture Placeholder 5" descr="This is the start page after selecting a template. Left-hand menu options include Discover, Templates, Text, Photos, Shapes, Design Assets, Backgrounds, and Logos. Right-hand side menu options include Colors, Animations, Layout, Resize, and Design. Top menu options include Undo, Redo, Scale, Download, and Share.">
            <a:extLst>
              <a:ext uri="{FF2B5EF4-FFF2-40B4-BE49-F238E27FC236}">
                <a16:creationId xmlns:a16="http://schemas.microsoft.com/office/drawing/2014/main" id="{F17A8695-0259-3A46-75DB-EBEC26E5A17B}"/>
              </a:ext>
            </a:extLst>
          </p:cNvPr>
          <p:cNvPicPr>
            <a:picLocks noGrp="1" noChangeAspect="1"/>
          </p:cNvPicPr>
          <p:nvPr>
            <p:ph type="pic" idx="1"/>
          </p:nvPr>
        </p:nvPicPr>
        <p:blipFill>
          <a:blip r:embed="rId2"/>
          <a:stretch>
            <a:fillRect/>
          </a:stretch>
        </p:blipFill>
        <p:spPr>
          <a:xfrm>
            <a:off x="315235" y="1591509"/>
            <a:ext cx="7424204" cy="3674981"/>
          </a:xfrm>
          <a:prstGeom prst="rect">
            <a:avLst/>
          </a:prstGeom>
        </p:spPr>
      </p:pic>
      <p:sp>
        <p:nvSpPr>
          <p:cNvPr id="4" name="Text Placeholder 3">
            <a:extLst>
              <a:ext uri="{FF2B5EF4-FFF2-40B4-BE49-F238E27FC236}">
                <a16:creationId xmlns:a16="http://schemas.microsoft.com/office/drawing/2014/main" id="{BFE9CA0A-7BA5-5BC7-CC52-86CD577B292F}"/>
              </a:ext>
            </a:extLst>
          </p:cNvPr>
          <p:cNvSpPr>
            <a:spLocks noGrp="1"/>
          </p:cNvSpPr>
          <p:nvPr>
            <p:ph type="body" sz="half" idx="2"/>
          </p:nvPr>
        </p:nvSpPr>
        <p:spPr>
          <a:xfrm>
            <a:off x="8471423" y="2286000"/>
            <a:ext cx="3053039" cy="3931920"/>
          </a:xfrm>
        </p:spPr>
        <p:txBody>
          <a:bodyPr vert="horz" lIns="91440" tIns="45720" rIns="91440" bIns="45720" rtlCol="0">
            <a:normAutofit/>
          </a:bodyPr>
          <a:lstStyle/>
          <a:p>
            <a:pPr marL="384048" indent="-384048">
              <a:lnSpc>
                <a:spcPct val="94000"/>
              </a:lnSpc>
              <a:spcAft>
                <a:spcPts val="200"/>
              </a:spcAft>
            </a:pPr>
            <a:r>
              <a:rPr lang="en-US" dirty="0"/>
              <a:t>After selecting a template, you will open the design interface.</a:t>
            </a:r>
          </a:p>
        </p:txBody>
      </p:sp>
      <p:sp>
        <p:nvSpPr>
          <p:cNvPr id="15" name="Freeform 6">
            <a:extLst>
              <a:ext uri="{FF2B5EF4-FFF2-40B4-BE49-F238E27FC236}">
                <a16:creationId xmlns:a16="http://schemas.microsoft.com/office/drawing/2014/main" id="{CC1026F7-DECB-49B4-A565-518BBA44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000052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5E79-C6E2-A028-2FAD-22F029E8ACE5}"/>
              </a:ext>
            </a:extLst>
          </p:cNvPr>
          <p:cNvSpPr>
            <a:spLocks noGrp="1"/>
          </p:cNvSpPr>
          <p:nvPr>
            <p:ph type="title"/>
          </p:nvPr>
        </p:nvSpPr>
        <p:spPr/>
        <p:txBody>
          <a:bodyPr vert="horz" lIns="91440" tIns="45720" rIns="91440" bIns="45720" rtlCol="0" anchor="b">
            <a:normAutofit/>
          </a:bodyPr>
          <a:lstStyle/>
          <a:p>
            <a:pPr>
              <a:lnSpc>
                <a:spcPct val="89000"/>
              </a:lnSpc>
            </a:pPr>
            <a:r>
              <a:rPr lang="en-US" dirty="0"/>
              <a:t>Brands</a:t>
            </a:r>
          </a:p>
        </p:txBody>
      </p:sp>
      <p:pic>
        <p:nvPicPr>
          <p:cNvPr id="6" name="Picture Placeholder 5" descr="This is the start page of Adobe Express with the Brands tab highlighted in the left-hand menu.">
            <a:extLst>
              <a:ext uri="{FF2B5EF4-FFF2-40B4-BE49-F238E27FC236}">
                <a16:creationId xmlns:a16="http://schemas.microsoft.com/office/drawing/2014/main" id="{0A4B37A7-F2CE-40A3-D188-8BB7C8E81B19}"/>
              </a:ext>
            </a:extLst>
          </p:cNvPr>
          <p:cNvPicPr>
            <a:picLocks noGrp="1" noChangeAspect="1"/>
          </p:cNvPicPr>
          <p:nvPr>
            <p:ph idx="1"/>
          </p:nvPr>
        </p:nvPicPr>
        <p:blipFill>
          <a:blip r:embed="rId2"/>
          <a:stretch>
            <a:fillRect/>
          </a:stretch>
        </p:blipFill>
        <p:spPr>
          <a:xfrm>
            <a:off x="6256338" y="346030"/>
            <a:ext cx="5211762" cy="2585708"/>
          </a:xfrm>
          <a:prstGeom prst="rect">
            <a:avLst/>
          </a:prstGeom>
        </p:spPr>
      </p:pic>
      <p:sp>
        <p:nvSpPr>
          <p:cNvPr id="4" name="Text Placeholder 3">
            <a:extLst>
              <a:ext uri="{FF2B5EF4-FFF2-40B4-BE49-F238E27FC236}">
                <a16:creationId xmlns:a16="http://schemas.microsoft.com/office/drawing/2014/main" id="{BCD028A4-3DB0-A55F-550A-895A90E42BC9}"/>
              </a:ext>
            </a:extLst>
          </p:cNvPr>
          <p:cNvSpPr>
            <a:spLocks noGrp="1"/>
          </p:cNvSpPr>
          <p:nvPr>
            <p:ph type="body" sz="half" idx="2"/>
          </p:nvPr>
        </p:nvSpPr>
        <p:spPr/>
        <p:txBody>
          <a:bodyPr vert="horz" lIns="91440" tIns="45720" rIns="91440" bIns="45720" rtlCol="0">
            <a:normAutofit lnSpcReduction="10000"/>
          </a:bodyPr>
          <a:lstStyle/>
          <a:p>
            <a:pPr marL="384048" indent="-384048">
              <a:lnSpc>
                <a:spcPct val="94000"/>
              </a:lnSpc>
              <a:spcAft>
                <a:spcPts val="200"/>
              </a:spcAft>
            </a:pPr>
            <a:r>
              <a:rPr lang="en-US" dirty="0"/>
              <a:t>In order to create a saved color palette and logo (if you so choose), you will need to create a brand.</a:t>
            </a:r>
          </a:p>
          <a:p>
            <a:pPr marL="384048" indent="-384048">
              <a:lnSpc>
                <a:spcPct val="94000"/>
              </a:lnSpc>
              <a:spcAft>
                <a:spcPts val="200"/>
              </a:spcAft>
            </a:pPr>
            <a:r>
              <a:rPr lang="en-US" dirty="0"/>
              <a:t>From the start page of Adobe Express, select Brands from the left-hand menu.</a:t>
            </a:r>
          </a:p>
          <a:p>
            <a:pPr marL="384048" indent="-384048">
              <a:lnSpc>
                <a:spcPct val="94000"/>
              </a:lnSpc>
              <a:spcAft>
                <a:spcPts val="200"/>
              </a:spcAft>
            </a:pPr>
            <a:r>
              <a:rPr lang="en-US" dirty="0"/>
              <a:t>On the Brands page, upload your logo if you have one. Otherwise, select the skip this step option.</a:t>
            </a:r>
          </a:p>
        </p:txBody>
      </p:sp>
      <p:pic>
        <p:nvPicPr>
          <p:cNvPr id="8" name="Picture 7" descr="This is the page for Brands. Options include Upload your logo, Pick your color, and Choose your font.">
            <a:extLst>
              <a:ext uri="{FF2B5EF4-FFF2-40B4-BE49-F238E27FC236}">
                <a16:creationId xmlns:a16="http://schemas.microsoft.com/office/drawing/2014/main" id="{E4133A42-2EFA-69CF-CCA1-FE5DA283637B}"/>
              </a:ext>
            </a:extLst>
          </p:cNvPr>
          <p:cNvPicPr>
            <a:picLocks noChangeAspect="1"/>
          </p:cNvPicPr>
          <p:nvPr/>
        </p:nvPicPr>
        <p:blipFill>
          <a:blip r:embed="rId3"/>
          <a:stretch>
            <a:fillRect/>
          </a:stretch>
        </p:blipFill>
        <p:spPr>
          <a:xfrm>
            <a:off x="5863317" y="3189669"/>
            <a:ext cx="5997804" cy="2971427"/>
          </a:xfrm>
          <a:prstGeom prst="rect">
            <a:avLst/>
          </a:prstGeom>
        </p:spPr>
      </p:pic>
    </p:spTree>
    <p:extLst>
      <p:ext uri="{BB962C8B-B14F-4D97-AF65-F5344CB8AC3E}">
        <p14:creationId xmlns:p14="http://schemas.microsoft.com/office/powerpoint/2010/main" val="1665551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93B903-AB42-42A0-AE97-93D366679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1D868099-6145-4BC0-A5EA-74BEF177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C35DE2-D4E0-4EE9-7114-9FFFC42C2E51}"/>
              </a:ext>
            </a:extLst>
          </p:cNvPr>
          <p:cNvSpPr>
            <a:spLocks noGrp="1"/>
          </p:cNvSpPr>
          <p:nvPr>
            <p:ph type="title"/>
          </p:nvPr>
        </p:nvSpPr>
        <p:spPr>
          <a:xfrm>
            <a:off x="8471424" y="1110882"/>
            <a:ext cx="3053039" cy="1060817"/>
          </a:xfrm>
        </p:spPr>
        <p:txBody>
          <a:bodyPr vert="horz" lIns="91440" tIns="45720" rIns="91440" bIns="45720" rtlCol="0" anchor="b">
            <a:normAutofit/>
          </a:bodyPr>
          <a:lstStyle/>
          <a:p>
            <a:pPr>
              <a:lnSpc>
                <a:spcPct val="89000"/>
              </a:lnSpc>
            </a:pPr>
            <a:r>
              <a:rPr lang="en-US" sz="2800" dirty="0"/>
              <a:t>Fonts</a:t>
            </a:r>
          </a:p>
        </p:txBody>
      </p:sp>
      <p:pic>
        <p:nvPicPr>
          <p:cNvPr id="6" name="Picture Placeholder 5" descr="This is the home page of Google Fonts. The search bar is at the top and examples of fonts run along the middle.">
            <a:extLst>
              <a:ext uri="{FF2B5EF4-FFF2-40B4-BE49-F238E27FC236}">
                <a16:creationId xmlns:a16="http://schemas.microsoft.com/office/drawing/2014/main" id="{983483DD-68B7-BAEC-63F5-27C05E036D29}"/>
              </a:ext>
            </a:extLst>
          </p:cNvPr>
          <p:cNvPicPr>
            <a:picLocks noGrp="1" noChangeAspect="1"/>
          </p:cNvPicPr>
          <p:nvPr>
            <p:ph type="pic" idx="1"/>
          </p:nvPr>
        </p:nvPicPr>
        <p:blipFill>
          <a:blip r:embed="rId2"/>
          <a:stretch>
            <a:fillRect/>
          </a:stretch>
        </p:blipFill>
        <p:spPr>
          <a:xfrm>
            <a:off x="297171" y="1389453"/>
            <a:ext cx="7424204" cy="3674981"/>
          </a:xfrm>
          <a:prstGeom prst="rect">
            <a:avLst/>
          </a:prstGeom>
        </p:spPr>
      </p:pic>
      <p:sp>
        <p:nvSpPr>
          <p:cNvPr id="4" name="Text Placeholder 3">
            <a:extLst>
              <a:ext uri="{FF2B5EF4-FFF2-40B4-BE49-F238E27FC236}">
                <a16:creationId xmlns:a16="http://schemas.microsoft.com/office/drawing/2014/main" id="{FD2C8026-0FCB-1165-2548-3CD80F1454B3}"/>
              </a:ext>
            </a:extLst>
          </p:cNvPr>
          <p:cNvSpPr>
            <a:spLocks noGrp="1"/>
          </p:cNvSpPr>
          <p:nvPr>
            <p:ph type="body" sz="half" idx="2"/>
          </p:nvPr>
        </p:nvSpPr>
        <p:spPr>
          <a:xfrm>
            <a:off x="8471423" y="2286000"/>
            <a:ext cx="3053039" cy="3931920"/>
          </a:xfrm>
        </p:spPr>
        <p:txBody>
          <a:bodyPr vert="horz" lIns="91440" tIns="45720" rIns="91440" bIns="45720" rtlCol="0">
            <a:normAutofit fontScale="92500" lnSpcReduction="20000"/>
          </a:bodyPr>
          <a:lstStyle/>
          <a:p>
            <a:pPr marL="384048" indent="-384048">
              <a:lnSpc>
                <a:spcPct val="94000"/>
              </a:lnSpc>
              <a:spcAft>
                <a:spcPts val="200"/>
              </a:spcAft>
            </a:pPr>
            <a:r>
              <a:rPr lang="en-US" dirty="0"/>
              <a:t>When selecting a font, choose fonts that are and have:</a:t>
            </a:r>
          </a:p>
          <a:p>
            <a:pPr marL="384048" indent="-384048">
              <a:lnSpc>
                <a:spcPct val="94000"/>
              </a:lnSpc>
              <a:spcAft>
                <a:spcPts val="200"/>
              </a:spcAft>
              <a:buFont typeface="Arial" panose="020B0604020202020204" pitchFamily="34" charset="0"/>
              <a:buChar char="•"/>
            </a:pPr>
            <a:r>
              <a:rPr lang="en-US" dirty="0"/>
              <a:t>Simple</a:t>
            </a:r>
          </a:p>
          <a:p>
            <a:pPr marL="384048" indent="-384048">
              <a:lnSpc>
                <a:spcPct val="94000"/>
              </a:lnSpc>
              <a:spcAft>
                <a:spcPts val="200"/>
              </a:spcAft>
              <a:buFont typeface="Arial" panose="020B0604020202020204" pitchFamily="34" charset="0"/>
              <a:buChar char="•"/>
            </a:pPr>
            <a:r>
              <a:rPr lang="en-US" dirty="0"/>
              <a:t>Familiar</a:t>
            </a:r>
          </a:p>
          <a:p>
            <a:pPr marL="384048" indent="-384048">
              <a:lnSpc>
                <a:spcPct val="94000"/>
              </a:lnSpc>
              <a:spcAft>
                <a:spcPts val="200"/>
              </a:spcAft>
              <a:buFont typeface="Arial" panose="020B0604020202020204" pitchFamily="34" charset="0"/>
              <a:buChar char="•"/>
            </a:pPr>
            <a:r>
              <a:rPr lang="en-US" dirty="0"/>
              <a:t>Easily-parsed</a:t>
            </a:r>
          </a:p>
          <a:p>
            <a:pPr marL="841248" lvl="1" indent="-384048">
              <a:buFont typeface="Arial" panose="020B0604020202020204" pitchFamily="34" charset="0"/>
              <a:buChar char="•"/>
            </a:pPr>
            <a:r>
              <a:rPr lang="en-US" dirty="0"/>
              <a:t>Easily distinguishable characters from other characters</a:t>
            </a:r>
          </a:p>
          <a:p>
            <a:pPr marL="841248" lvl="1" indent="-384048">
              <a:buFont typeface="Arial" panose="020B0604020202020204" pitchFamily="34" charset="0"/>
              <a:buChar char="•"/>
            </a:pPr>
            <a:r>
              <a:rPr lang="en-US" dirty="0"/>
              <a:t>Easily identifiable characters</a:t>
            </a:r>
          </a:p>
          <a:p>
            <a:pPr marL="384048" indent="-384048">
              <a:lnSpc>
                <a:spcPct val="94000"/>
              </a:lnSpc>
              <a:spcAft>
                <a:spcPts val="200"/>
              </a:spcAft>
              <a:buFont typeface="Arial" panose="020B0604020202020204" pitchFamily="34" charset="0"/>
              <a:buChar char="•"/>
            </a:pPr>
            <a:r>
              <a:rPr lang="en-US" dirty="0"/>
              <a:t>Appropriately spaced</a:t>
            </a:r>
          </a:p>
          <a:p>
            <a:pPr marL="384048" indent="-384048">
              <a:lnSpc>
                <a:spcPct val="94000"/>
              </a:lnSpc>
              <a:spcAft>
                <a:spcPts val="200"/>
              </a:spcAft>
              <a:buFont typeface="Arial" panose="020B0604020202020204" pitchFamily="34" charset="0"/>
              <a:buChar char="•"/>
            </a:pPr>
            <a:r>
              <a:rPr lang="en-US" dirty="0"/>
              <a:t>Appropriately sized</a:t>
            </a:r>
          </a:p>
          <a:p>
            <a:pPr marL="384048" indent="-384048">
              <a:lnSpc>
                <a:spcPct val="94000"/>
              </a:lnSpc>
              <a:spcAft>
                <a:spcPts val="200"/>
              </a:spcAft>
              <a:buFont typeface="Arial" panose="020B0604020202020204" pitchFamily="34" charset="0"/>
              <a:buChar char="•"/>
            </a:pPr>
            <a:r>
              <a:rPr lang="en-US" dirty="0"/>
              <a:t>High contrast with the background</a:t>
            </a:r>
          </a:p>
          <a:p>
            <a:pPr>
              <a:lnSpc>
                <a:spcPct val="94000"/>
              </a:lnSpc>
              <a:spcAft>
                <a:spcPts val="200"/>
              </a:spcAft>
            </a:pPr>
            <a:r>
              <a:rPr lang="en-US" dirty="0"/>
              <a:t>You can download font files to upload to Adobe Express on </a:t>
            </a:r>
            <a:r>
              <a:rPr lang="en-US" dirty="0">
                <a:hlinkClick r:id="rId3"/>
              </a:rPr>
              <a:t>Google Fonts</a:t>
            </a:r>
            <a:r>
              <a:rPr lang="en-US" dirty="0"/>
              <a:t>.</a:t>
            </a:r>
          </a:p>
          <a:p>
            <a:pPr marL="841248" lvl="1" indent="-384048">
              <a:buFont typeface="Arial" panose="020B0604020202020204" pitchFamily="34" charset="0"/>
              <a:buChar char="•"/>
            </a:pPr>
            <a:endParaRPr lang="en-US" dirty="0"/>
          </a:p>
          <a:p>
            <a:pPr marL="384048" indent="-384048">
              <a:lnSpc>
                <a:spcPct val="94000"/>
              </a:lnSpc>
              <a:spcAft>
                <a:spcPts val="200"/>
              </a:spcAft>
            </a:pPr>
            <a:endParaRPr lang="en-US" dirty="0"/>
          </a:p>
        </p:txBody>
      </p:sp>
      <p:sp>
        <p:nvSpPr>
          <p:cNvPr id="15" name="Freeform 6">
            <a:extLst>
              <a:ext uri="{FF2B5EF4-FFF2-40B4-BE49-F238E27FC236}">
                <a16:creationId xmlns:a16="http://schemas.microsoft.com/office/drawing/2014/main" id="{CC1026F7-DECB-49B4-A565-518BBA44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652532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E880B70-9045-4B1E-A61A-E849BE8C83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6D7D7F0C-622D-4D84-A68D-C1AF54B634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6AC8ED6-56C7-A586-C07A-68C71D778254}"/>
              </a:ext>
            </a:extLst>
          </p:cNvPr>
          <p:cNvSpPr>
            <a:spLocks noGrp="1"/>
          </p:cNvSpPr>
          <p:nvPr>
            <p:ph type="title"/>
          </p:nvPr>
        </p:nvSpPr>
        <p:spPr>
          <a:xfrm>
            <a:off x="640081" y="631373"/>
            <a:ext cx="4018839" cy="2035628"/>
          </a:xfrm>
        </p:spPr>
        <p:txBody>
          <a:bodyPr vert="horz" lIns="91440" tIns="45720" rIns="91440" bIns="45720" rtlCol="0" anchor="t">
            <a:normAutofit/>
          </a:bodyPr>
          <a:lstStyle/>
          <a:p>
            <a:pPr>
              <a:lnSpc>
                <a:spcPct val="89000"/>
              </a:lnSpc>
            </a:pPr>
            <a:r>
              <a:rPr lang="en-US" sz="4400" dirty="0"/>
              <a:t>Fonts continued</a:t>
            </a:r>
          </a:p>
        </p:txBody>
      </p:sp>
      <p:sp>
        <p:nvSpPr>
          <p:cNvPr id="4" name="Text Placeholder 3">
            <a:extLst>
              <a:ext uri="{FF2B5EF4-FFF2-40B4-BE49-F238E27FC236}">
                <a16:creationId xmlns:a16="http://schemas.microsoft.com/office/drawing/2014/main" id="{03078705-14E2-9F74-B9BD-60FE94412770}"/>
              </a:ext>
            </a:extLst>
          </p:cNvPr>
          <p:cNvSpPr>
            <a:spLocks noGrp="1"/>
          </p:cNvSpPr>
          <p:nvPr>
            <p:ph type="body" sz="half" idx="2"/>
          </p:nvPr>
        </p:nvSpPr>
        <p:spPr>
          <a:xfrm>
            <a:off x="640081" y="2764971"/>
            <a:ext cx="4010296" cy="3472543"/>
          </a:xfrm>
        </p:spPr>
        <p:txBody>
          <a:bodyPr vert="horz" lIns="91440" tIns="45720" rIns="91440" bIns="45720" rtlCol="0">
            <a:normAutofit/>
          </a:bodyPr>
          <a:lstStyle/>
          <a:p>
            <a:pPr indent="-384048">
              <a:lnSpc>
                <a:spcPct val="94000"/>
              </a:lnSpc>
              <a:spcAft>
                <a:spcPts val="200"/>
              </a:spcAft>
            </a:pPr>
            <a:r>
              <a:rPr lang="en-US" sz="1800" dirty="0"/>
              <a:t>Font files include the ending .</a:t>
            </a:r>
            <a:r>
              <a:rPr lang="en-US" sz="1800" dirty="0" err="1"/>
              <a:t>ttf</a:t>
            </a:r>
            <a:endParaRPr lang="en-US" sz="1800" dirty="0"/>
          </a:p>
          <a:p>
            <a:pPr indent="-384048">
              <a:lnSpc>
                <a:spcPct val="94000"/>
              </a:lnSpc>
              <a:spcAft>
                <a:spcPts val="200"/>
              </a:spcAft>
            </a:pPr>
            <a:r>
              <a:rPr lang="en-US" sz="1800" dirty="0"/>
              <a:t>Upload your choice of font files to Adobe Express for use. </a:t>
            </a:r>
          </a:p>
          <a:p>
            <a:pPr indent="-384048">
              <a:lnSpc>
                <a:spcPct val="94000"/>
              </a:lnSpc>
              <a:spcAft>
                <a:spcPts val="200"/>
              </a:spcAft>
            </a:pPr>
            <a:r>
              <a:rPr lang="en-US" sz="1800" dirty="0"/>
              <a:t>Make sure that the fonts you choose are free for use.</a:t>
            </a:r>
          </a:p>
          <a:p>
            <a:pPr indent="-384048">
              <a:lnSpc>
                <a:spcPct val="94000"/>
              </a:lnSpc>
              <a:spcAft>
                <a:spcPts val="200"/>
              </a:spcAft>
            </a:pPr>
            <a:r>
              <a:rPr lang="en-US" sz="1800" dirty="0"/>
              <a:t>Add your fonts to your brand in order to use them when designing your document.</a:t>
            </a:r>
          </a:p>
        </p:txBody>
      </p:sp>
      <p:sp>
        <p:nvSpPr>
          <p:cNvPr id="25" name="Rectangle 24">
            <a:extLst>
              <a:ext uri="{FF2B5EF4-FFF2-40B4-BE49-F238E27FC236}">
                <a16:creationId xmlns:a16="http://schemas.microsoft.com/office/drawing/2014/main" id="{02A2E7B6-CE50-4B96-A981-2A0250732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Content Placeholder 11" descr="Arvo font files in Finder.">
            <a:extLst>
              <a:ext uri="{FF2B5EF4-FFF2-40B4-BE49-F238E27FC236}">
                <a16:creationId xmlns:a16="http://schemas.microsoft.com/office/drawing/2014/main" id="{44D2D005-0AD7-95B3-796E-CC091AB8C991}"/>
              </a:ext>
            </a:extLst>
          </p:cNvPr>
          <p:cNvPicPr>
            <a:picLocks noGrp="1" noChangeAspect="1"/>
          </p:cNvPicPr>
          <p:nvPr>
            <p:ph idx="1"/>
          </p:nvPr>
        </p:nvPicPr>
        <p:blipFill rotWithShape="1">
          <a:blip r:embed="rId2"/>
          <a:srcRect b="13626"/>
          <a:stretch/>
        </p:blipFill>
        <p:spPr>
          <a:xfrm>
            <a:off x="6167684" y="631037"/>
            <a:ext cx="5384074" cy="744069"/>
          </a:xfrm>
          <a:prstGeom prst="rect">
            <a:avLst/>
          </a:prstGeom>
        </p:spPr>
      </p:pic>
      <p:pic>
        <p:nvPicPr>
          <p:cNvPr id="16" name="Picture 15" descr="On the Adobe Express Brands page, the menu to add fonts pops up when selecting the Font section.">
            <a:extLst>
              <a:ext uri="{FF2B5EF4-FFF2-40B4-BE49-F238E27FC236}">
                <a16:creationId xmlns:a16="http://schemas.microsoft.com/office/drawing/2014/main" id="{D2E24A6F-A48C-BC46-192B-CAC603B86E9C}"/>
              </a:ext>
            </a:extLst>
          </p:cNvPr>
          <p:cNvPicPr>
            <a:picLocks noChangeAspect="1"/>
          </p:cNvPicPr>
          <p:nvPr/>
        </p:nvPicPr>
        <p:blipFill rotWithShape="1">
          <a:blip r:embed="rId3"/>
          <a:srcRect t="-1899" r="54275" b="1"/>
          <a:stretch/>
        </p:blipFill>
        <p:spPr>
          <a:xfrm>
            <a:off x="5900402" y="1636164"/>
            <a:ext cx="2845666" cy="3139071"/>
          </a:xfrm>
          <a:prstGeom prst="rect">
            <a:avLst/>
          </a:prstGeom>
        </p:spPr>
      </p:pic>
      <p:pic>
        <p:nvPicPr>
          <p:cNvPr id="14" name="Picture 13" descr="This is the pop-up window for uploading font files in Adobe Express.">
            <a:extLst>
              <a:ext uri="{FF2B5EF4-FFF2-40B4-BE49-F238E27FC236}">
                <a16:creationId xmlns:a16="http://schemas.microsoft.com/office/drawing/2014/main" id="{20D30678-97D2-D978-107E-945FC27E4F4E}"/>
              </a:ext>
            </a:extLst>
          </p:cNvPr>
          <p:cNvPicPr>
            <a:picLocks noChangeAspect="1"/>
          </p:cNvPicPr>
          <p:nvPr/>
        </p:nvPicPr>
        <p:blipFill>
          <a:blip r:embed="rId4"/>
          <a:stretch>
            <a:fillRect/>
          </a:stretch>
        </p:blipFill>
        <p:spPr>
          <a:xfrm>
            <a:off x="8861545" y="3289954"/>
            <a:ext cx="3143471" cy="2734819"/>
          </a:xfrm>
          <a:prstGeom prst="rect">
            <a:avLst/>
          </a:prstGeom>
        </p:spPr>
      </p:pic>
    </p:spTree>
    <p:extLst>
      <p:ext uri="{BB962C8B-B14F-4D97-AF65-F5344CB8AC3E}">
        <p14:creationId xmlns:p14="http://schemas.microsoft.com/office/powerpoint/2010/main" val="149223136"/>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93B903-AB42-42A0-AE97-93D366679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1D868099-6145-4BC0-A5EA-74BEF177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E5A3D7-7BD0-F58B-A433-F04D095022A8}"/>
              </a:ext>
            </a:extLst>
          </p:cNvPr>
          <p:cNvSpPr>
            <a:spLocks noGrp="1"/>
          </p:cNvSpPr>
          <p:nvPr>
            <p:ph type="title"/>
          </p:nvPr>
        </p:nvSpPr>
        <p:spPr>
          <a:xfrm>
            <a:off x="8471424" y="1110882"/>
            <a:ext cx="3053039" cy="1060817"/>
          </a:xfrm>
        </p:spPr>
        <p:txBody>
          <a:bodyPr vert="horz" lIns="91440" tIns="45720" rIns="91440" bIns="45720" rtlCol="0" anchor="b">
            <a:normAutofit/>
          </a:bodyPr>
          <a:lstStyle/>
          <a:p>
            <a:pPr>
              <a:lnSpc>
                <a:spcPct val="89000"/>
              </a:lnSpc>
            </a:pPr>
            <a:r>
              <a:rPr lang="en-US" sz="2800" dirty="0"/>
              <a:t>Color</a:t>
            </a:r>
          </a:p>
        </p:txBody>
      </p:sp>
      <p:pic>
        <p:nvPicPr>
          <p:cNvPr id="6" name="Content Placeholder 5" descr="On the Adobe Express Brands page, select Pick your color to begin a color palette. A color spectrum appears alongside with a box for a hex code.">
            <a:extLst>
              <a:ext uri="{FF2B5EF4-FFF2-40B4-BE49-F238E27FC236}">
                <a16:creationId xmlns:a16="http://schemas.microsoft.com/office/drawing/2014/main" id="{D52A8556-8314-ECBD-FCC8-38BDD8A59BD1}"/>
              </a:ext>
            </a:extLst>
          </p:cNvPr>
          <p:cNvPicPr>
            <a:picLocks noGrp="1" noChangeAspect="1"/>
          </p:cNvPicPr>
          <p:nvPr>
            <p:ph idx="1"/>
          </p:nvPr>
        </p:nvPicPr>
        <p:blipFill>
          <a:blip r:embed="rId2"/>
          <a:stretch>
            <a:fillRect/>
          </a:stretch>
        </p:blipFill>
        <p:spPr>
          <a:xfrm>
            <a:off x="634275" y="1402013"/>
            <a:ext cx="6900380" cy="4053973"/>
          </a:xfrm>
          <a:prstGeom prst="rect">
            <a:avLst/>
          </a:prstGeom>
        </p:spPr>
      </p:pic>
      <p:sp>
        <p:nvSpPr>
          <p:cNvPr id="4" name="Text Placeholder 3">
            <a:extLst>
              <a:ext uri="{FF2B5EF4-FFF2-40B4-BE49-F238E27FC236}">
                <a16:creationId xmlns:a16="http://schemas.microsoft.com/office/drawing/2014/main" id="{00485759-E565-2B57-620F-608AB8E34841}"/>
              </a:ext>
            </a:extLst>
          </p:cNvPr>
          <p:cNvSpPr>
            <a:spLocks noGrp="1"/>
          </p:cNvSpPr>
          <p:nvPr>
            <p:ph type="body" sz="half" idx="2"/>
          </p:nvPr>
        </p:nvSpPr>
        <p:spPr>
          <a:xfrm>
            <a:off x="8471423" y="2286000"/>
            <a:ext cx="3053039" cy="3931920"/>
          </a:xfrm>
        </p:spPr>
        <p:txBody>
          <a:bodyPr vert="horz" lIns="91440" tIns="45720" rIns="91440" bIns="45720" rtlCol="0">
            <a:normAutofit/>
          </a:bodyPr>
          <a:lstStyle/>
          <a:p>
            <a:pPr marL="384048" indent="-384048">
              <a:lnSpc>
                <a:spcPct val="94000"/>
              </a:lnSpc>
              <a:spcAft>
                <a:spcPts val="200"/>
              </a:spcAft>
            </a:pPr>
            <a:r>
              <a:rPr lang="en-US" dirty="0"/>
              <a:t>When selecting color, besides pursuing simply aesthetically pleasing palettes, contrast is of utmost importance.</a:t>
            </a:r>
          </a:p>
          <a:p>
            <a:pPr marL="384048" indent="-384048">
              <a:lnSpc>
                <a:spcPct val="94000"/>
              </a:lnSpc>
              <a:spcAft>
                <a:spcPts val="200"/>
              </a:spcAft>
            </a:pPr>
            <a:r>
              <a:rPr lang="en-US" dirty="0"/>
              <a:t>The Brand feature on Adobe Express allows for the creation of a custom color palette.</a:t>
            </a:r>
          </a:p>
        </p:txBody>
      </p:sp>
      <p:sp>
        <p:nvSpPr>
          <p:cNvPr id="15" name="Freeform 6">
            <a:extLst>
              <a:ext uri="{FF2B5EF4-FFF2-40B4-BE49-F238E27FC236}">
                <a16:creationId xmlns:a16="http://schemas.microsoft.com/office/drawing/2014/main" id="{CC1026F7-DECB-49B4-A565-518BBA44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396380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7BD2B-FA10-5680-C80D-21656390CB05}"/>
              </a:ext>
            </a:extLst>
          </p:cNvPr>
          <p:cNvSpPr>
            <a:spLocks noGrp="1"/>
          </p:cNvSpPr>
          <p:nvPr>
            <p:ph type="title"/>
          </p:nvPr>
        </p:nvSpPr>
        <p:spPr/>
        <p:txBody>
          <a:bodyPr/>
          <a:lstStyle/>
          <a:p>
            <a:r>
              <a:rPr lang="en-US" dirty="0"/>
              <a:t>Color continued (1)</a:t>
            </a:r>
          </a:p>
        </p:txBody>
      </p:sp>
      <p:pic>
        <p:nvPicPr>
          <p:cNvPr id="6" name="Content Placeholder 5" descr="Coolors low-contrast color palette">
            <a:extLst>
              <a:ext uri="{FF2B5EF4-FFF2-40B4-BE49-F238E27FC236}">
                <a16:creationId xmlns:a16="http://schemas.microsoft.com/office/drawing/2014/main" id="{67F78813-254C-980D-42A4-2AEFA96BCCC1}"/>
              </a:ext>
            </a:extLst>
          </p:cNvPr>
          <p:cNvPicPr>
            <a:picLocks noGrp="1" noChangeAspect="1"/>
          </p:cNvPicPr>
          <p:nvPr>
            <p:ph idx="1"/>
          </p:nvPr>
        </p:nvPicPr>
        <p:blipFill>
          <a:blip r:embed="rId3"/>
          <a:stretch>
            <a:fillRect/>
          </a:stretch>
        </p:blipFill>
        <p:spPr>
          <a:xfrm>
            <a:off x="6256338" y="272485"/>
            <a:ext cx="5211762" cy="2583859"/>
          </a:xfrm>
        </p:spPr>
      </p:pic>
      <p:sp>
        <p:nvSpPr>
          <p:cNvPr id="4" name="Text Placeholder 3">
            <a:extLst>
              <a:ext uri="{FF2B5EF4-FFF2-40B4-BE49-F238E27FC236}">
                <a16:creationId xmlns:a16="http://schemas.microsoft.com/office/drawing/2014/main" id="{3DA010C8-C8BD-C3E8-CC05-71FD4196F6B9}"/>
              </a:ext>
            </a:extLst>
          </p:cNvPr>
          <p:cNvSpPr>
            <a:spLocks noGrp="1"/>
          </p:cNvSpPr>
          <p:nvPr>
            <p:ph type="body" sz="half" idx="2"/>
          </p:nvPr>
        </p:nvSpPr>
        <p:spPr/>
        <p:txBody>
          <a:bodyPr>
            <a:normAutofit fontScale="92500" lnSpcReduction="10000"/>
          </a:bodyPr>
          <a:lstStyle/>
          <a:p>
            <a:r>
              <a:rPr lang="en-US" dirty="0" err="1">
                <a:hlinkClick r:id="rId4"/>
              </a:rPr>
              <a:t>Coolors</a:t>
            </a:r>
            <a:r>
              <a:rPr lang="en-US" dirty="0"/>
              <a:t> is a color palette generator that can assist in the creation of high-contrast color palettes.</a:t>
            </a:r>
          </a:p>
          <a:p>
            <a:r>
              <a:rPr lang="en-US" dirty="0"/>
              <a:t>The lock icon allows the use to keep that color and randomly generate the rest.</a:t>
            </a:r>
          </a:p>
          <a:p>
            <a:r>
              <a:rPr lang="en-US" dirty="0"/>
              <a:t>Record the hex codes to upload to Adobe Express.</a:t>
            </a:r>
          </a:p>
        </p:txBody>
      </p:sp>
      <p:pic>
        <p:nvPicPr>
          <p:cNvPr id="8" name="Picture 7" descr="Coolors high-contrast color palette">
            <a:extLst>
              <a:ext uri="{FF2B5EF4-FFF2-40B4-BE49-F238E27FC236}">
                <a16:creationId xmlns:a16="http://schemas.microsoft.com/office/drawing/2014/main" id="{242C6A86-919E-28F9-3075-94DC60CF736E}"/>
              </a:ext>
            </a:extLst>
          </p:cNvPr>
          <p:cNvPicPr>
            <a:picLocks noChangeAspect="1"/>
          </p:cNvPicPr>
          <p:nvPr/>
        </p:nvPicPr>
        <p:blipFill>
          <a:blip r:embed="rId5"/>
          <a:stretch>
            <a:fillRect/>
          </a:stretch>
        </p:blipFill>
        <p:spPr>
          <a:xfrm>
            <a:off x="6256338" y="3161657"/>
            <a:ext cx="5226610" cy="2583859"/>
          </a:xfrm>
          <a:prstGeom prst="rect">
            <a:avLst/>
          </a:prstGeom>
        </p:spPr>
      </p:pic>
    </p:spTree>
    <p:extLst>
      <p:ext uri="{BB962C8B-B14F-4D97-AF65-F5344CB8AC3E}">
        <p14:creationId xmlns:p14="http://schemas.microsoft.com/office/powerpoint/2010/main" val="2207814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0E880B70-9045-4B1E-A61A-E849BE8C83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Rectangle 34">
            <a:extLst>
              <a:ext uri="{FF2B5EF4-FFF2-40B4-BE49-F238E27FC236}">
                <a16:creationId xmlns:a16="http://schemas.microsoft.com/office/drawing/2014/main" id="{6D7D7F0C-622D-4D84-A68D-C1AF54B634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10FDF2E0-7855-BB55-817B-AEC9ED581814}"/>
              </a:ext>
            </a:extLst>
          </p:cNvPr>
          <p:cNvSpPr>
            <a:spLocks noGrp="1"/>
          </p:cNvSpPr>
          <p:nvPr>
            <p:ph type="title"/>
          </p:nvPr>
        </p:nvSpPr>
        <p:spPr>
          <a:xfrm>
            <a:off x="640081" y="631373"/>
            <a:ext cx="4018839" cy="2035628"/>
          </a:xfrm>
        </p:spPr>
        <p:txBody>
          <a:bodyPr vert="horz" lIns="91440" tIns="45720" rIns="91440" bIns="45720" rtlCol="0" anchor="t">
            <a:normAutofit/>
          </a:bodyPr>
          <a:lstStyle/>
          <a:p>
            <a:pPr>
              <a:lnSpc>
                <a:spcPct val="89000"/>
              </a:lnSpc>
            </a:pPr>
            <a:r>
              <a:rPr lang="en-US" sz="4400" dirty="0"/>
              <a:t>Color continued (2)</a:t>
            </a:r>
          </a:p>
        </p:txBody>
      </p:sp>
      <p:sp>
        <p:nvSpPr>
          <p:cNvPr id="4" name="Text Placeholder 3">
            <a:extLst>
              <a:ext uri="{FF2B5EF4-FFF2-40B4-BE49-F238E27FC236}">
                <a16:creationId xmlns:a16="http://schemas.microsoft.com/office/drawing/2014/main" id="{F61C0099-5E26-5E62-80B0-F2FBB652F643}"/>
              </a:ext>
            </a:extLst>
          </p:cNvPr>
          <p:cNvSpPr>
            <a:spLocks noGrp="1"/>
          </p:cNvSpPr>
          <p:nvPr>
            <p:ph type="body" sz="half" idx="2"/>
          </p:nvPr>
        </p:nvSpPr>
        <p:spPr>
          <a:xfrm>
            <a:off x="640081" y="2764971"/>
            <a:ext cx="4010296" cy="3472543"/>
          </a:xfrm>
        </p:spPr>
        <p:txBody>
          <a:bodyPr vert="horz" lIns="91440" tIns="45720" rIns="91440" bIns="45720" rtlCol="0">
            <a:normAutofit/>
          </a:bodyPr>
          <a:lstStyle/>
          <a:p>
            <a:pPr marL="384048" indent="-384048">
              <a:lnSpc>
                <a:spcPct val="94000"/>
              </a:lnSpc>
              <a:spcAft>
                <a:spcPts val="200"/>
              </a:spcAft>
            </a:pPr>
            <a:r>
              <a:rPr lang="en-US" sz="1500" dirty="0">
                <a:hlinkClick r:id="rId2"/>
              </a:rPr>
              <a:t>Color Oracle </a:t>
            </a:r>
            <a:r>
              <a:rPr lang="en-US" sz="1500" dirty="0"/>
              <a:t>is a free color blindness simulator that can help in the design process to check visibility and contrast.</a:t>
            </a:r>
          </a:p>
          <a:p>
            <a:pPr marL="384048" indent="-384048">
              <a:lnSpc>
                <a:spcPct val="94000"/>
              </a:lnSpc>
              <a:spcAft>
                <a:spcPts val="200"/>
              </a:spcAft>
            </a:pPr>
            <a:r>
              <a:rPr lang="en-US" sz="1500" dirty="0"/>
              <a:t>For macOS, the Color Oracle menu will be at the right-hand top menu on your screen.</a:t>
            </a:r>
          </a:p>
          <a:p>
            <a:pPr marL="384048" indent="-384048">
              <a:lnSpc>
                <a:spcPct val="94000"/>
              </a:lnSpc>
              <a:spcAft>
                <a:spcPts val="200"/>
              </a:spcAft>
            </a:pPr>
            <a:r>
              <a:rPr lang="en-US" sz="1500" dirty="0"/>
              <a:t>Color blindness view options include, in order of most common to least common: deuteranopia, protanopia, tritanopia, and grayscale.</a:t>
            </a:r>
          </a:p>
        </p:txBody>
      </p:sp>
      <p:sp>
        <p:nvSpPr>
          <p:cNvPr id="37" name="Rectangle 36">
            <a:extLst>
              <a:ext uri="{FF2B5EF4-FFF2-40B4-BE49-F238E27FC236}">
                <a16:creationId xmlns:a16="http://schemas.microsoft.com/office/drawing/2014/main" id="{02A2E7B6-CE50-4B96-A981-2A0250732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Picture Placeholder 5" descr="The Color Oracle website page. The download options are in the middle of the page.">
            <a:extLst>
              <a:ext uri="{FF2B5EF4-FFF2-40B4-BE49-F238E27FC236}">
                <a16:creationId xmlns:a16="http://schemas.microsoft.com/office/drawing/2014/main" id="{14950850-F821-44A1-6768-0DC0044D8CA3}"/>
              </a:ext>
            </a:extLst>
          </p:cNvPr>
          <p:cNvPicPr>
            <a:picLocks noGrp="1" noChangeAspect="1"/>
          </p:cNvPicPr>
          <p:nvPr>
            <p:ph type="pic" idx="1"/>
          </p:nvPr>
        </p:nvPicPr>
        <p:blipFill rotWithShape="1">
          <a:blip r:embed="rId3"/>
          <a:srcRect l="6937" r="12422"/>
          <a:stretch/>
        </p:blipFill>
        <p:spPr>
          <a:xfrm>
            <a:off x="6008484" y="353501"/>
            <a:ext cx="5705421" cy="3519856"/>
          </a:xfrm>
          <a:prstGeom prst="rect">
            <a:avLst/>
          </a:prstGeom>
        </p:spPr>
      </p:pic>
      <p:pic>
        <p:nvPicPr>
          <p:cNvPr id="8" name="Picture 7" descr="The Color Oracle drop-down menu for use on macOS">
            <a:extLst>
              <a:ext uri="{FF2B5EF4-FFF2-40B4-BE49-F238E27FC236}">
                <a16:creationId xmlns:a16="http://schemas.microsoft.com/office/drawing/2014/main" id="{D36DF408-CC9D-40EF-6C0B-7541E98C0E7A}"/>
              </a:ext>
            </a:extLst>
          </p:cNvPr>
          <p:cNvPicPr>
            <a:picLocks noChangeAspect="1"/>
          </p:cNvPicPr>
          <p:nvPr/>
        </p:nvPicPr>
        <p:blipFill rotWithShape="1">
          <a:blip r:embed="rId4"/>
          <a:srcRect l="59192"/>
          <a:stretch/>
        </p:blipFill>
        <p:spPr>
          <a:xfrm>
            <a:off x="6613989" y="4102649"/>
            <a:ext cx="4709168" cy="2134865"/>
          </a:xfrm>
          <a:prstGeom prst="rect">
            <a:avLst/>
          </a:prstGeom>
        </p:spPr>
      </p:pic>
    </p:spTree>
    <p:extLst>
      <p:ext uri="{BB962C8B-B14F-4D97-AF65-F5344CB8AC3E}">
        <p14:creationId xmlns:p14="http://schemas.microsoft.com/office/powerpoint/2010/main" val="2759650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C47D4F4-0CFE-4B87-8C7E-3681081D3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975DA423-1E6A-406A-9B05-E620EFA1F5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BBFCFA-3CC9-F00C-A8E9-2E5E6F17DE9B}"/>
              </a:ext>
            </a:extLst>
          </p:cNvPr>
          <p:cNvSpPr>
            <a:spLocks noGrp="1"/>
          </p:cNvSpPr>
          <p:nvPr>
            <p:ph type="title"/>
          </p:nvPr>
        </p:nvSpPr>
        <p:spPr>
          <a:xfrm>
            <a:off x="5100824" y="685800"/>
            <a:ext cx="6176776" cy="1485900"/>
          </a:xfrm>
        </p:spPr>
        <p:txBody>
          <a:bodyPr vert="horz" lIns="91440" tIns="45720" rIns="91440" bIns="45720" rtlCol="0" anchor="t">
            <a:normAutofit/>
          </a:bodyPr>
          <a:lstStyle/>
          <a:p>
            <a:pPr>
              <a:lnSpc>
                <a:spcPct val="89000"/>
              </a:lnSpc>
            </a:pPr>
            <a:r>
              <a:rPr lang="en-US" sz="4400" dirty="0"/>
              <a:t>Color continued (3)</a:t>
            </a:r>
          </a:p>
        </p:txBody>
      </p:sp>
      <p:pic>
        <p:nvPicPr>
          <p:cNvPr id="8" name="Picture 7" descr="The same high-contrast Coolors color palette in Color Oracle's ">
            <a:extLst>
              <a:ext uri="{FF2B5EF4-FFF2-40B4-BE49-F238E27FC236}">
                <a16:creationId xmlns:a16="http://schemas.microsoft.com/office/drawing/2014/main" id="{717EDD3E-7B2C-55D1-9286-396FBC236AF8}"/>
              </a:ext>
            </a:extLst>
          </p:cNvPr>
          <p:cNvPicPr>
            <a:picLocks noChangeAspect="1"/>
          </p:cNvPicPr>
          <p:nvPr/>
        </p:nvPicPr>
        <p:blipFill rotWithShape="1">
          <a:blip r:embed="rId2"/>
          <a:srcRect l="5708" r="2" b="2"/>
          <a:stretch/>
        </p:blipFill>
        <p:spPr>
          <a:xfrm>
            <a:off x="5" y="4562042"/>
            <a:ext cx="4373545" cy="2295958"/>
          </a:xfrm>
          <a:prstGeom prst="rect">
            <a:avLst/>
          </a:prstGeom>
        </p:spPr>
      </p:pic>
      <p:pic>
        <p:nvPicPr>
          <p:cNvPr id="6" name="Content Placeholder 5" descr="The high-contrast Coolors color palette">
            <a:extLst>
              <a:ext uri="{FF2B5EF4-FFF2-40B4-BE49-F238E27FC236}">
                <a16:creationId xmlns:a16="http://schemas.microsoft.com/office/drawing/2014/main" id="{2DD9F04A-E3B6-69A9-37B8-5AFD38B8BA42}"/>
              </a:ext>
            </a:extLst>
          </p:cNvPr>
          <p:cNvPicPr>
            <a:picLocks noGrp="1" noChangeAspect="1"/>
          </p:cNvPicPr>
          <p:nvPr>
            <p:ph idx="1"/>
          </p:nvPr>
        </p:nvPicPr>
        <p:blipFill rotWithShape="1">
          <a:blip r:embed="rId3"/>
          <a:srcRect l="5624" r="3" b="3"/>
          <a:stretch/>
        </p:blipFill>
        <p:spPr>
          <a:xfrm>
            <a:off x="20" y="2281428"/>
            <a:ext cx="4375897" cy="2295144"/>
          </a:xfrm>
          <a:prstGeom prst="rect">
            <a:avLst/>
          </a:prstGeom>
        </p:spPr>
      </p:pic>
      <p:sp>
        <p:nvSpPr>
          <p:cNvPr id="19" name="Rectangle 18">
            <a:extLst>
              <a:ext uri="{FF2B5EF4-FFF2-40B4-BE49-F238E27FC236}">
                <a16:creationId xmlns:a16="http://schemas.microsoft.com/office/drawing/2014/main" id="{B5408C03-B752-49FB-ABD5-7ED758AE48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descr="The same high-contrast Coolors color palette in Color Oracle's greyscale setting deuteranopia setting">
            <a:extLst>
              <a:ext uri="{FF2B5EF4-FFF2-40B4-BE49-F238E27FC236}">
                <a16:creationId xmlns:a16="http://schemas.microsoft.com/office/drawing/2014/main" id="{C1EAAD2C-A35A-89C0-258F-972F4BA66D81}"/>
              </a:ext>
            </a:extLst>
          </p:cNvPr>
          <p:cNvPicPr>
            <a:picLocks noChangeAspect="1"/>
          </p:cNvPicPr>
          <p:nvPr/>
        </p:nvPicPr>
        <p:blipFill rotWithShape="1">
          <a:blip r:embed="rId4"/>
          <a:srcRect l="4918"/>
          <a:stretch/>
        </p:blipFill>
        <p:spPr>
          <a:xfrm>
            <a:off x="0" y="394510"/>
            <a:ext cx="4373544" cy="1901448"/>
          </a:xfrm>
          <a:prstGeom prst="rect">
            <a:avLst/>
          </a:prstGeom>
        </p:spPr>
      </p:pic>
      <p:sp>
        <p:nvSpPr>
          <p:cNvPr id="4" name="Text Placeholder 3">
            <a:extLst>
              <a:ext uri="{FF2B5EF4-FFF2-40B4-BE49-F238E27FC236}">
                <a16:creationId xmlns:a16="http://schemas.microsoft.com/office/drawing/2014/main" id="{6EF35239-71E0-AD6D-ADE4-61100BEC4962}"/>
              </a:ext>
            </a:extLst>
          </p:cNvPr>
          <p:cNvSpPr>
            <a:spLocks noGrp="1"/>
          </p:cNvSpPr>
          <p:nvPr>
            <p:ph type="body" sz="half" idx="2"/>
          </p:nvPr>
        </p:nvSpPr>
        <p:spPr>
          <a:xfrm>
            <a:off x="5100824" y="2286000"/>
            <a:ext cx="6176776" cy="3581400"/>
          </a:xfrm>
        </p:spPr>
        <p:txBody>
          <a:bodyPr vert="horz" lIns="91440" tIns="45720" rIns="91440" bIns="45720" rtlCol="0">
            <a:normAutofit/>
          </a:bodyPr>
          <a:lstStyle/>
          <a:p>
            <a:pPr marL="384048" indent="-384048">
              <a:lnSpc>
                <a:spcPct val="94000"/>
              </a:lnSpc>
              <a:spcAft>
                <a:spcPts val="200"/>
              </a:spcAft>
            </a:pPr>
            <a:r>
              <a:rPr lang="en-US" dirty="0"/>
              <a:t>In order to compare the Color Oracle views, the middle image is the original view, the top image is in Color Oracle’s greyscale setting, and the bottom image is in Color Oracle’s deuteranopia setting.</a:t>
            </a:r>
          </a:p>
          <a:p>
            <a:pPr marL="384048" indent="-384048">
              <a:lnSpc>
                <a:spcPct val="94000"/>
              </a:lnSpc>
              <a:spcAft>
                <a:spcPts val="200"/>
              </a:spcAft>
            </a:pPr>
            <a:r>
              <a:rPr lang="en-US" dirty="0"/>
              <a:t>Make sure that your colors contrast well in all the settings.</a:t>
            </a:r>
          </a:p>
        </p:txBody>
      </p:sp>
    </p:spTree>
    <p:extLst>
      <p:ext uri="{BB962C8B-B14F-4D97-AF65-F5344CB8AC3E}">
        <p14:creationId xmlns:p14="http://schemas.microsoft.com/office/powerpoint/2010/main" val="1138048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93B903-AB42-42A0-AE97-93D366679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1D868099-6145-4BC0-A5EA-74BEF177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2BEE83-371B-A15B-9D88-7E727396328E}"/>
              </a:ext>
            </a:extLst>
          </p:cNvPr>
          <p:cNvSpPr>
            <a:spLocks noGrp="1"/>
          </p:cNvSpPr>
          <p:nvPr>
            <p:ph type="title"/>
          </p:nvPr>
        </p:nvSpPr>
        <p:spPr>
          <a:xfrm>
            <a:off x="8471424" y="1110882"/>
            <a:ext cx="3053039" cy="1060817"/>
          </a:xfrm>
        </p:spPr>
        <p:txBody>
          <a:bodyPr vert="horz" lIns="91440" tIns="45720" rIns="91440" bIns="45720" rtlCol="0" anchor="b">
            <a:normAutofit/>
          </a:bodyPr>
          <a:lstStyle/>
          <a:p>
            <a:pPr>
              <a:lnSpc>
                <a:spcPct val="89000"/>
              </a:lnSpc>
            </a:pPr>
            <a:r>
              <a:rPr lang="en-US" sz="2800" dirty="0"/>
              <a:t>Color continued (4)</a:t>
            </a:r>
          </a:p>
        </p:txBody>
      </p:sp>
      <p:pic>
        <p:nvPicPr>
          <p:cNvPr id="6" name="Picture Placeholder 5" descr="Adobe Express's Brands page with the Colors menu open to save hex codes to a palette">
            <a:extLst>
              <a:ext uri="{FF2B5EF4-FFF2-40B4-BE49-F238E27FC236}">
                <a16:creationId xmlns:a16="http://schemas.microsoft.com/office/drawing/2014/main" id="{6E1358F4-7B24-B36E-24DA-FDF1F9341EEF}"/>
              </a:ext>
            </a:extLst>
          </p:cNvPr>
          <p:cNvPicPr>
            <a:picLocks noGrp="1" noChangeAspect="1"/>
          </p:cNvPicPr>
          <p:nvPr>
            <p:ph type="pic" idx="1"/>
          </p:nvPr>
        </p:nvPicPr>
        <p:blipFill>
          <a:blip r:embed="rId2"/>
          <a:stretch>
            <a:fillRect/>
          </a:stretch>
        </p:blipFill>
        <p:spPr>
          <a:xfrm>
            <a:off x="373743" y="1753148"/>
            <a:ext cx="7389512" cy="3657808"/>
          </a:xfrm>
          <a:prstGeom prst="rect">
            <a:avLst/>
          </a:prstGeom>
        </p:spPr>
      </p:pic>
      <p:sp>
        <p:nvSpPr>
          <p:cNvPr id="4" name="Text Placeholder 3">
            <a:extLst>
              <a:ext uri="{FF2B5EF4-FFF2-40B4-BE49-F238E27FC236}">
                <a16:creationId xmlns:a16="http://schemas.microsoft.com/office/drawing/2014/main" id="{0A8ED629-C8DF-3032-3238-1BBC05A6EC4C}"/>
              </a:ext>
            </a:extLst>
          </p:cNvPr>
          <p:cNvSpPr>
            <a:spLocks noGrp="1"/>
          </p:cNvSpPr>
          <p:nvPr>
            <p:ph type="body" sz="half" idx="2"/>
          </p:nvPr>
        </p:nvSpPr>
        <p:spPr>
          <a:xfrm>
            <a:off x="8471423" y="2286000"/>
            <a:ext cx="3053039" cy="3931920"/>
          </a:xfrm>
        </p:spPr>
        <p:txBody>
          <a:bodyPr vert="horz" lIns="91440" tIns="45720" rIns="91440" bIns="45720" rtlCol="0">
            <a:normAutofit/>
          </a:bodyPr>
          <a:lstStyle/>
          <a:p>
            <a:pPr marL="384048" indent="-384048">
              <a:lnSpc>
                <a:spcPct val="94000"/>
              </a:lnSpc>
              <a:spcAft>
                <a:spcPts val="200"/>
              </a:spcAft>
            </a:pPr>
            <a:r>
              <a:rPr lang="en-US" dirty="0"/>
              <a:t>In order to upload and save your colors as a palette on Adobe Express, on the Brand page, select the plus icon under More Colors. </a:t>
            </a:r>
          </a:p>
          <a:p>
            <a:pPr marL="384048" indent="-384048">
              <a:lnSpc>
                <a:spcPct val="94000"/>
              </a:lnSpc>
              <a:spcAft>
                <a:spcPts val="200"/>
              </a:spcAft>
            </a:pPr>
            <a:r>
              <a:rPr lang="en-US" dirty="0"/>
              <a:t>Copy each hex code into your brand’s palette.</a:t>
            </a:r>
          </a:p>
        </p:txBody>
      </p:sp>
      <p:sp>
        <p:nvSpPr>
          <p:cNvPr id="15" name="Freeform 6">
            <a:extLst>
              <a:ext uri="{FF2B5EF4-FFF2-40B4-BE49-F238E27FC236}">
                <a16:creationId xmlns:a16="http://schemas.microsoft.com/office/drawing/2014/main" id="{CC1026F7-DECB-49B4-A565-518BBA44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478815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7AC9-AE4D-046E-D58E-7AE36E20BEE7}"/>
              </a:ext>
            </a:extLst>
          </p:cNvPr>
          <p:cNvSpPr>
            <a:spLocks noGrp="1"/>
          </p:cNvSpPr>
          <p:nvPr>
            <p:ph type="title"/>
          </p:nvPr>
        </p:nvSpPr>
        <p:spPr/>
        <p:txBody>
          <a:bodyPr/>
          <a:lstStyle/>
          <a:p>
            <a:r>
              <a:rPr lang="en-US" dirty="0"/>
              <a:t>Editing the document</a:t>
            </a:r>
          </a:p>
        </p:txBody>
      </p:sp>
      <p:pic>
        <p:nvPicPr>
          <p:cNvPr id="6" name="Content Placeholder 5" descr="The Edit text menu open to show the color selection tool as well as the text box to change text.">
            <a:extLst>
              <a:ext uri="{FF2B5EF4-FFF2-40B4-BE49-F238E27FC236}">
                <a16:creationId xmlns:a16="http://schemas.microsoft.com/office/drawing/2014/main" id="{45EE73D0-9721-9526-323D-9AAC894BD6C2}"/>
              </a:ext>
            </a:extLst>
          </p:cNvPr>
          <p:cNvPicPr>
            <a:picLocks noGrp="1" noChangeAspect="1"/>
          </p:cNvPicPr>
          <p:nvPr>
            <p:ph idx="1"/>
          </p:nvPr>
        </p:nvPicPr>
        <p:blipFill>
          <a:blip r:embed="rId2"/>
          <a:stretch>
            <a:fillRect/>
          </a:stretch>
        </p:blipFill>
        <p:spPr>
          <a:xfrm>
            <a:off x="6256338" y="444004"/>
            <a:ext cx="5211762" cy="2641475"/>
          </a:xfrm>
        </p:spPr>
      </p:pic>
      <p:sp>
        <p:nvSpPr>
          <p:cNvPr id="4" name="Text Placeholder 3">
            <a:extLst>
              <a:ext uri="{FF2B5EF4-FFF2-40B4-BE49-F238E27FC236}">
                <a16:creationId xmlns:a16="http://schemas.microsoft.com/office/drawing/2014/main" id="{509AEA0F-75FF-48AF-34ED-768060E68112}"/>
              </a:ext>
            </a:extLst>
          </p:cNvPr>
          <p:cNvSpPr>
            <a:spLocks noGrp="1"/>
          </p:cNvSpPr>
          <p:nvPr>
            <p:ph type="body" sz="half" idx="2"/>
          </p:nvPr>
        </p:nvSpPr>
        <p:spPr/>
        <p:txBody>
          <a:bodyPr>
            <a:normAutofit lnSpcReduction="10000"/>
          </a:bodyPr>
          <a:lstStyle/>
          <a:p>
            <a:r>
              <a:rPr lang="en-US" dirty="0"/>
              <a:t>When selecting an element on the design space in Adobe Express, a menu will open on the right-hand side. </a:t>
            </a:r>
          </a:p>
          <a:p>
            <a:r>
              <a:rPr lang="en-US" dirty="0"/>
              <a:t>The box will allow you to select a color from your brand’s palette.</a:t>
            </a:r>
          </a:p>
          <a:p>
            <a:r>
              <a:rPr lang="en-US" dirty="0"/>
              <a:t>Ensure consistency throughout your document.</a:t>
            </a:r>
          </a:p>
        </p:txBody>
      </p:sp>
      <p:pic>
        <p:nvPicPr>
          <p:cNvPr id="8" name="Picture 7" descr="A infographic in progress with the brand color palette applied">
            <a:extLst>
              <a:ext uri="{FF2B5EF4-FFF2-40B4-BE49-F238E27FC236}">
                <a16:creationId xmlns:a16="http://schemas.microsoft.com/office/drawing/2014/main" id="{6761F4F1-5CE8-3022-1BD9-CC5E73BA440E}"/>
              </a:ext>
            </a:extLst>
          </p:cNvPr>
          <p:cNvPicPr>
            <a:picLocks noChangeAspect="1"/>
          </p:cNvPicPr>
          <p:nvPr/>
        </p:nvPicPr>
        <p:blipFill>
          <a:blip r:embed="rId3"/>
          <a:stretch>
            <a:fillRect/>
          </a:stretch>
        </p:blipFill>
        <p:spPr>
          <a:xfrm>
            <a:off x="6013790" y="3429000"/>
            <a:ext cx="5696857" cy="2877076"/>
          </a:xfrm>
          <a:prstGeom prst="rect">
            <a:avLst/>
          </a:prstGeom>
        </p:spPr>
      </p:pic>
    </p:spTree>
    <p:extLst>
      <p:ext uri="{BB962C8B-B14F-4D97-AF65-F5344CB8AC3E}">
        <p14:creationId xmlns:p14="http://schemas.microsoft.com/office/powerpoint/2010/main" val="2644641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1630095-A28A-AE91-01E1-299459658177}"/>
              </a:ext>
            </a:extLst>
          </p:cNvPr>
          <p:cNvSpPr>
            <a:spLocks noGrp="1"/>
          </p:cNvSpPr>
          <p:nvPr>
            <p:ph type="title"/>
          </p:nvPr>
        </p:nvSpPr>
        <p:spPr/>
        <p:txBody>
          <a:bodyPr/>
          <a:lstStyle/>
          <a:p>
            <a:r>
              <a:rPr lang="en-US" dirty="0"/>
              <a:t>Editing the document continued</a:t>
            </a:r>
          </a:p>
        </p:txBody>
      </p:sp>
      <p:sp>
        <p:nvSpPr>
          <p:cNvPr id="9" name="Text Placeholder 8">
            <a:extLst>
              <a:ext uri="{FF2B5EF4-FFF2-40B4-BE49-F238E27FC236}">
                <a16:creationId xmlns:a16="http://schemas.microsoft.com/office/drawing/2014/main" id="{44452A3E-FE9B-38AC-5674-8A7893137C20}"/>
              </a:ext>
            </a:extLst>
          </p:cNvPr>
          <p:cNvSpPr>
            <a:spLocks noGrp="1"/>
          </p:cNvSpPr>
          <p:nvPr>
            <p:ph type="body" sz="half" idx="2"/>
          </p:nvPr>
        </p:nvSpPr>
        <p:spPr/>
        <p:txBody>
          <a:bodyPr>
            <a:normAutofit fontScale="92500" lnSpcReduction="10000"/>
          </a:bodyPr>
          <a:lstStyle/>
          <a:p>
            <a:r>
              <a:rPr lang="en-US" dirty="0"/>
              <a:t>The document’s text can be customized similarly to a word processor in Adobe Express.</a:t>
            </a:r>
          </a:p>
          <a:p>
            <a:r>
              <a:rPr lang="en-US" dirty="0"/>
              <a:t>Customization options include color, font, font size, and alignment.</a:t>
            </a:r>
          </a:p>
          <a:p>
            <a:r>
              <a:rPr lang="en-US" dirty="0"/>
              <a:t>Don’t forget to utilize the font you selected earlier during Brand creation.</a:t>
            </a:r>
          </a:p>
        </p:txBody>
      </p:sp>
      <p:pic>
        <p:nvPicPr>
          <p:cNvPr id="11" name="Content Placeholder 10" descr="The Edit text menu is open on the right hand side. The text being edited is highlighted in the Adobe Express interface.">
            <a:extLst>
              <a:ext uri="{FF2B5EF4-FFF2-40B4-BE49-F238E27FC236}">
                <a16:creationId xmlns:a16="http://schemas.microsoft.com/office/drawing/2014/main" id="{80C3643E-9756-AFA4-81D6-12FC39EE787A}"/>
              </a:ext>
            </a:extLst>
          </p:cNvPr>
          <p:cNvPicPr>
            <a:picLocks noGrp="1" noChangeAspect="1"/>
          </p:cNvPicPr>
          <p:nvPr>
            <p:ph idx="1"/>
          </p:nvPr>
        </p:nvPicPr>
        <p:blipFill rotWithShape="1">
          <a:blip r:embed="rId2"/>
          <a:srcRect l="26019"/>
          <a:stretch/>
        </p:blipFill>
        <p:spPr>
          <a:xfrm>
            <a:off x="5784111" y="1327059"/>
            <a:ext cx="6171427" cy="4203882"/>
          </a:xfrm>
        </p:spPr>
      </p:pic>
    </p:spTree>
    <p:extLst>
      <p:ext uri="{BB962C8B-B14F-4D97-AF65-F5344CB8AC3E}">
        <p14:creationId xmlns:p14="http://schemas.microsoft.com/office/powerpoint/2010/main" val="1694503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DE03E-258F-F5D1-E6C1-3667B4074BFD}"/>
              </a:ext>
            </a:extLst>
          </p:cNvPr>
          <p:cNvSpPr>
            <a:spLocks noGrp="1"/>
          </p:cNvSpPr>
          <p:nvPr>
            <p:ph type="title"/>
          </p:nvPr>
        </p:nvSpPr>
        <p:spPr/>
        <p:txBody>
          <a:bodyPr/>
          <a:lstStyle/>
          <a:p>
            <a:r>
              <a:rPr lang="en-US" dirty="0"/>
              <a:t>Photos and shapes</a:t>
            </a:r>
          </a:p>
        </p:txBody>
      </p:sp>
      <p:pic>
        <p:nvPicPr>
          <p:cNvPr id="6" name="Content Placeholder 5" descr="Adobe Express provides a collection of free-to-use photos to add to documents on the left-hand menu">
            <a:extLst>
              <a:ext uri="{FF2B5EF4-FFF2-40B4-BE49-F238E27FC236}">
                <a16:creationId xmlns:a16="http://schemas.microsoft.com/office/drawing/2014/main" id="{77386DDD-0017-8D2C-E730-7F9BA47945D4}"/>
              </a:ext>
            </a:extLst>
          </p:cNvPr>
          <p:cNvPicPr>
            <a:picLocks noGrp="1" noChangeAspect="1"/>
          </p:cNvPicPr>
          <p:nvPr>
            <p:ph idx="1"/>
          </p:nvPr>
        </p:nvPicPr>
        <p:blipFill>
          <a:blip r:embed="rId2"/>
          <a:stretch>
            <a:fillRect/>
          </a:stretch>
        </p:blipFill>
        <p:spPr>
          <a:xfrm>
            <a:off x="6096000" y="796949"/>
            <a:ext cx="5211762" cy="2632051"/>
          </a:xfrm>
        </p:spPr>
      </p:pic>
      <p:sp>
        <p:nvSpPr>
          <p:cNvPr id="4" name="Text Placeholder 3">
            <a:extLst>
              <a:ext uri="{FF2B5EF4-FFF2-40B4-BE49-F238E27FC236}">
                <a16:creationId xmlns:a16="http://schemas.microsoft.com/office/drawing/2014/main" id="{BE69A660-F3F4-1D8F-26F0-819974B4F2C1}"/>
              </a:ext>
            </a:extLst>
          </p:cNvPr>
          <p:cNvSpPr>
            <a:spLocks noGrp="1"/>
          </p:cNvSpPr>
          <p:nvPr>
            <p:ph type="body" sz="half" idx="2"/>
          </p:nvPr>
        </p:nvSpPr>
        <p:spPr/>
        <p:txBody>
          <a:bodyPr>
            <a:normAutofit fontScale="92500" lnSpcReduction="20000"/>
          </a:bodyPr>
          <a:lstStyle/>
          <a:p>
            <a:r>
              <a:rPr lang="en-US" dirty="0"/>
              <a:t>Adobe Express provides free-to-use photos and images to include in document designs.</a:t>
            </a:r>
          </a:p>
          <a:p>
            <a:r>
              <a:rPr lang="en-US" dirty="0"/>
              <a:t>Unfortunately, Adobe Express does not include alt text so that must be a consideration when using these visuals.</a:t>
            </a:r>
          </a:p>
          <a:p>
            <a:r>
              <a:rPr lang="en-US" dirty="0"/>
              <a:t>All informative images and data visualizations need alt text</a:t>
            </a:r>
          </a:p>
        </p:txBody>
      </p:sp>
      <p:pic>
        <p:nvPicPr>
          <p:cNvPr id="8" name="Picture 7" descr="Adobe Express provides a collection of free-to-use shapes to add to documents on the left-hand menu">
            <a:extLst>
              <a:ext uri="{FF2B5EF4-FFF2-40B4-BE49-F238E27FC236}">
                <a16:creationId xmlns:a16="http://schemas.microsoft.com/office/drawing/2014/main" id="{C51C5E80-C667-A77F-229C-7C3D2DD82B4A}"/>
              </a:ext>
            </a:extLst>
          </p:cNvPr>
          <p:cNvPicPr>
            <a:picLocks noChangeAspect="1"/>
          </p:cNvPicPr>
          <p:nvPr/>
        </p:nvPicPr>
        <p:blipFill>
          <a:blip r:embed="rId3"/>
          <a:stretch>
            <a:fillRect/>
          </a:stretch>
        </p:blipFill>
        <p:spPr>
          <a:xfrm>
            <a:off x="6096000" y="3726952"/>
            <a:ext cx="5215430" cy="2632051"/>
          </a:xfrm>
          <a:prstGeom prst="rect">
            <a:avLst/>
          </a:prstGeom>
        </p:spPr>
      </p:pic>
    </p:spTree>
    <p:extLst>
      <p:ext uri="{BB962C8B-B14F-4D97-AF65-F5344CB8AC3E}">
        <p14:creationId xmlns:p14="http://schemas.microsoft.com/office/powerpoint/2010/main" val="1001652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4BF65-ACB1-F840-4D12-001FE65B1E73}"/>
              </a:ext>
            </a:extLst>
          </p:cNvPr>
          <p:cNvSpPr>
            <a:spLocks noGrp="1"/>
          </p:cNvSpPr>
          <p:nvPr>
            <p:ph type="title"/>
          </p:nvPr>
        </p:nvSpPr>
        <p:spPr/>
        <p:txBody>
          <a:bodyPr/>
          <a:lstStyle/>
          <a:p>
            <a:r>
              <a:rPr lang="en-US" dirty="0"/>
              <a:t>Photos and shapes continued (1)</a:t>
            </a:r>
          </a:p>
        </p:txBody>
      </p:sp>
      <p:sp>
        <p:nvSpPr>
          <p:cNvPr id="4" name="Text Placeholder 3">
            <a:extLst>
              <a:ext uri="{FF2B5EF4-FFF2-40B4-BE49-F238E27FC236}">
                <a16:creationId xmlns:a16="http://schemas.microsoft.com/office/drawing/2014/main" id="{DE996D7C-98E1-F0E2-B0AB-AB810C55C866}"/>
              </a:ext>
            </a:extLst>
          </p:cNvPr>
          <p:cNvSpPr>
            <a:spLocks noGrp="1"/>
          </p:cNvSpPr>
          <p:nvPr>
            <p:ph type="body" sz="half" idx="2"/>
          </p:nvPr>
        </p:nvSpPr>
        <p:spPr/>
        <p:txBody>
          <a:bodyPr/>
          <a:lstStyle/>
          <a:p>
            <a:r>
              <a:rPr lang="en-US" dirty="0"/>
              <a:t>Once an image is inserted onto a document, Adobe Express can make it a cut-out and remove the background.</a:t>
            </a:r>
          </a:p>
          <a:p>
            <a:endParaRPr lang="en-US" dirty="0"/>
          </a:p>
        </p:txBody>
      </p:sp>
      <p:pic>
        <p:nvPicPr>
          <p:cNvPr id="6" name="Content Placeholder 5" descr="The decorative photo of a signpost has had its background removed. The edit cutout menu is open on the right-hand side.">
            <a:extLst>
              <a:ext uri="{FF2B5EF4-FFF2-40B4-BE49-F238E27FC236}">
                <a16:creationId xmlns:a16="http://schemas.microsoft.com/office/drawing/2014/main" id="{CF02DADB-A8BE-036D-C101-A7FF172C8ACB}"/>
              </a:ext>
            </a:extLst>
          </p:cNvPr>
          <p:cNvPicPr>
            <a:picLocks noGrp="1" noChangeAspect="1"/>
          </p:cNvPicPr>
          <p:nvPr>
            <p:ph idx="1"/>
          </p:nvPr>
        </p:nvPicPr>
        <p:blipFill rotWithShape="1">
          <a:blip r:embed="rId2"/>
          <a:srcRect l="26019"/>
          <a:stretch/>
        </p:blipFill>
        <p:spPr>
          <a:xfrm>
            <a:off x="5886570" y="1320974"/>
            <a:ext cx="5927536" cy="4216052"/>
          </a:xfrm>
        </p:spPr>
      </p:pic>
    </p:spTree>
    <p:extLst>
      <p:ext uri="{BB962C8B-B14F-4D97-AF65-F5344CB8AC3E}">
        <p14:creationId xmlns:p14="http://schemas.microsoft.com/office/powerpoint/2010/main" val="5069924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B7277-D839-9076-9283-08E1CA6E53FF}"/>
              </a:ext>
            </a:extLst>
          </p:cNvPr>
          <p:cNvSpPr>
            <a:spLocks noGrp="1"/>
          </p:cNvSpPr>
          <p:nvPr>
            <p:ph type="title"/>
          </p:nvPr>
        </p:nvSpPr>
        <p:spPr/>
        <p:txBody>
          <a:bodyPr/>
          <a:lstStyle/>
          <a:p>
            <a:r>
              <a:rPr lang="en-US" dirty="0"/>
              <a:t>Photos and shapes continued (2)</a:t>
            </a:r>
          </a:p>
        </p:txBody>
      </p:sp>
      <p:sp>
        <p:nvSpPr>
          <p:cNvPr id="4" name="Text Placeholder 3">
            <a:extLst>
              <a:ext uri="{FF2B5EF4-FFF2-40B4-BE49-F238E27FC236}">
                <a16:creationId xmlns:a16="http://schemas.microsoft.com/office/drawing/2014/main" id="{4AC74720-C26A-DCF5-0543-4049CE46B79D}"/>
              </a:ext>
            </a:extLst>
          </p:cNvPr>
          <p:cNvSpPr>
            <a:spLocks noGrp="1"/>
          </p:cNvSpPr>
          <p:nvPr>
            <p:ph type="body" sz="half" idx="2"/>
          </p:nvPr>
        </p:nvSpPr>
        <p:spPr/>
        <p:txBody>
          <a:bodyPr/>
          <a:lstStyle/>
          <a:p>
            <a:r>
              <a:rPr lang="en-US" dirty="0"/>
              <a:t>Shapes can be customized as well. </a:t>
            </a:r>
          </a:p>
          <a:p>
            <a:r>
              <a:rPr lang="en-US" dirty="0"/>
              <a:t>You can use the brand’s color palette to customize the color of the decorative shape.</a:t>
            </a:r>
          </a:p>
        </p:txBody>
      </p:sp>
      <p:pic>
        <p:nvPicPr>
          <p:cNvPr id="6" name="Content Placeholder 5" descr="The selected shape of an image and a caption has opened the Edit shape menu on the right-hand side. The color of the image is being selected from the brand's color palette">
            <a:extLst>
              <a:ext uri="{FF2B5EF4-FFF2-40B4-BE49-F238E27FC236}">
                <a16:creationId xmlns:a16="http://schemas.microsoft.com/office/drawing/2014/main" id="{0E9F17BE-57ED-6CDC-AAA2-AE202080E1C6}"/>
              </a:ext>
            </a:extLst>
          </p:cNvPr>
          <p:cNvPicPr>
            <a:picLocks noGrp="1" noChangeAspect="1"/>
          </p:cNvPicPr>
          <p:nvPr>
            <p:ph idx="1"/>
          </p:nvPr>
        </p:nvPicPr>
        <p:blipFill rotWithShape="1">
          <a:blip r:embed="rId2"/>
          <a:srcRect l="26019"/>
          <a:stretch/>
        </p:blipFill>
        <p:spPr>
          <a:xfrm>
            <a:off x="5890438" y="1403974"/>
            <a:ext cx="5932966" cy="4050052"/>
          </a:xfrm>
        </p:spPr>
      </p:pic>
    </p:spTree>
    <p:extLst>
      <p:ext uri="{BB962C8B-B14F-4D97-AF65-F5344CB8AC3E}">
        <p14:creationId xmlns:p14="http://schemas.microsoft.com/office/powerpoint/2010/main" val="2892517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completed infographic in the original view">
            <a:extLst>
              <a:ext uri="{FF2B5EF4-FFF2-40B4-BE49-F238E27FC236}">
                <a16:creationId xmlns:a16="http://schemas.microsoft.com/office/drawing/2014/main" id="{6EC877B6-A11C-9586-8672-12699BFC1ECE}"/>
              </a:ext>
            </a:extLst>
          </p:cNvPr>
          <p:cNvPicPr>
            <a:picLocks noChangeAspect="1"/>
          </p:cNvPicPr>
          <p:nvPr/>
        </p:nvPicPr>
        <p:blipFill>
          <a:blip r:embed="rId2"/>
          <a:stretch>
            <a:fillRect/>
          </a:stretch>
        </p:blipFill>
        <p:spPr>
          <a:xfrm>
            <a:off x="883684" y="0"/>
            <a:ext cx="2641600" cy="6578600"/>
          </a:xfrm>
          <a:prstGeom prst="rect">
            <a:avLst/>
          </a:prstGeom>
        </p:spPr>
      </p:pic>
      <p:pic>
        <p:nvPicPr>
          <p:cNvPr id="5" name="Picture 4" descr="The completed infographic in the deuteranopia view">
            <a:extLst>
              <a:ext uri="{FF2B5EF4-FFF2-40B4-BE49-F238E27FC236}">
                <a16:creationId xmlns:a16="http://schemas.microsoft.com/office/drawing/2014/main" id="{292E91CB-97AD-8E84-6C61-2772CA2B3987}"/>
              </a:ext>
            </a:extLst>
          </p:cNvPr>
          <p:cNvPicPr>
            <a:picLocks noChangeAspect="1"/>
          </p:cNvPicPr>
          <p:nvPr/>
        </p:nvPicPr>
        <p:blipFill>
          <a:blip r:embed="rId3"/>
          <a:stretch>
            <a:fillRect/>
          </a:stretch>
        </p:blipFill>
        <p:spPr>
          <a:xfrm>
            <a:off x="3645933" y="0"/>
            <a:ext cx="2603500" cy="6515100"/>
          </a:xfrm>
          <a:prstGeom prst="rect">
            <a:avLst/>
          </a:prstGeom>
        </p:spPr>
      </p:pic>
      <p:pic>
        <p:nvPicPr>
          <p:cNvPr id="7" name="Picture 6" descr="The completed infographic in the protanopia view">
            <a:extLst>
              <a:ext uri="{FF2B5EF4-FFF2-40B4-BE49-F238E27FC236}">
                <a16:creationId xmlns:a16="http://schemas.microsoft.com/office/drawing/2014/main" id="{31862889-FD2F-1C49-635B-44612192FC5F}"/>
              </a:ext>
            </a:extLst>
          </p:cNvPr>
          <p:cNvPicPr>
            <a:picLocks noChangeAspect="1"/>
          </p:cNvPicPr>
          <p:nvPr/>
        </p:nvPicPr>
        <p:blipFill>
          <a:blip r:embed="rId4"/>
          <a:stretch>
            <a:fillRect/>
          </a:stretch>
        </p:blipFill>
        <p:spPr>
          <a:xfrm>
            <a:off x="6370082" y="0"/>
            <a:ext cx="2628900" cy="6527800"/>
          </a:xfrm>
          <a:prstGeom prst="rect">
            <a:avLst/>
          </a:prstGeom>
        </p:spPr>
      </p:pic>
      <p:pic>
        <p:nvPicPr>
          <p:cNvPr id="9" name="Picture 8" descr="The completed infographic in the tritanopia view">
            <a:extLst>
              <a:ext uri="{FF2B5EF4-FFF2-40B4-BE49-F238E27FC236}">
                <a16:creationId xmlns:a16="http://schemas.microsoft.com/office/drawing/2014/main" id="{6E213473-E9A4-F405-0271-E328DEBB1B90}"/>
              </a:ext>
            </a:extLst>
          </p:cNvPr>
          <p:cNvPicPr>
            <a:picLocks noChangeAspect="1"/>
          </p:cNvPicPr>
          <p:nvPr/>
        </p:nvPicPr>
        <p:blipFill>
          <a:blip r:embed="rId5"/>
          <a:stretch>
            <a:fillRect/>
          </a:stretch>
        </p:blipFill>
        <p:spPr>
          <a:xfrm>
            <a:off x="9094231" y="0"/>
            <a:ext cx="2590800" cy="6477000"/>
          </a:xfrm>
          <a:prstGeom prst="rect">
            <a:avLst/>
          </a:prstGeom>
        </p:spPr>
      </p:pic>
      <p:sp>
        <p:nvSpPr>
          <p:cNvPr id="10" name="Title 9" hidden="1">
            <a:extLst>
              <a:ext uri="{FF2B5EF4-FFF2-40B4-BE49-F238E27FC236}">
                <a16:creationId xmlns:a16="http://schemas.microsoft.com/office/drawing/2014/main" id="{871CAF74-045A-34E3-1784-D9FE73394C97}"/>
              </a:ext>
            </a:extLst>
          </p:cNvPr>
          <p:cNvSpPr>
            <a:spLocks noGrp="1"/>
          </p:cNvSpPr>
          <p:nvPr>
            <p:ph type="title" idx="4294967295"/>
          </p:nvPr>
        </p:nvSpPr>
        <p:spPr/>
        <p:txBody>
          <a:bodyPr/>
          <a:lstStyle/>
          <a:p>
            <a:r>
              <a:rPr lang="en-US" dirty="0"/>
              <a:t>Final Infographics</a:t>
            </a:r>
          </a:p>
        </p:txBody>
      </p:sp>
    </p:spTree>
    <p:extLst>
      <p:ext uri="{BB962C8B-B14F-4D97-AF65-F5344CB8AC3E}">
        <p14:creationId xmlns:p14="http://schemas.microsoft.com/office/powerpoint/2010/main" val="1527160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AD265-5E74-D7B2-CFD1-7BDA1A3D8E8E}"/>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77669FE8-95F5-E4F0-D520-D9720FDD27BC}"/>
              </a:ext>
            </a:extLst>
          </p:cNvPr>
          <p:cNvSpPr>
            <a:spLocks noGrp="1"/>
          </p:cNvSpPr>
          <p:nvPr>
            <p:ph idx="1"/>
          </p:nvPr>
        </p:nvSpPr>
        <p:spPr/>
        <p:txBody>
          <a:bodyPr/>
          <a:lstStyle/>
          <a:p>
            <a:r>
              <a:rPr lang="en-US" dirty="0"/>
              <a:t>Design elements can be easily modified or added to for customization and accessibility purposes</a:t>
            </a:r>
          </a:p>
          <a:p>
            <a:r>
              <a:rPr lang="en-US" dirty="0"/>
              <a:t>Color, font, alt text, captions, and concision are all ways to make your documents more accessible</a:t>
            </a:r>
          </a:p>
          <a:p>
            <a:r>
              <a:rPr lang="en-US" dirty="0"/>
              <a:t>Tools like </a:t>
            </a:r>
            <a:r>
              <a:rPr lang="en-US" dirty="0" err="1"/>
              <a:t>Coolors</a:t>
            </a:r>
            <a:r>
              <a:rPr lang="en-US" dirty="0"/>
              <a:t> color palette generator, Color Oracle color blindness simulator, Google Fonts font files, and </a:t>
            </a:r>
            <a:r>
              <a:rPr lang="en-US" dirty="0" err="1"/>
              <a:t>WebAIM’s</a:t>
            </a:r>
            <a:r>
              <a:rPr lang="en-US" dirty="0"/>
              <a:t> reference can be used to improve your design and accessibility skills</a:t>
            </a:r>
          </a:p>
        </p:txBody>
      </p:sp>
    </p:spTree>
    <p:extLst>
      <p:ext uri="{BB962C8B-B14F-4D97-AF65-F5344CB8AC3E}">
        <p14:creationId xmlns:p14="http://schemas.microsoft.com/office/powerpoint/2010/main" val="2722687234"/>
      </p:ext>
    </p:extLst>
  </p:cSld>
  <p:clrMapOvr>
    <a:masterClrMapping/>
  </p:clrMapOvr>
</p:sld>
</file>

<file path=ppt/theme/theme1.xml><?xml version="1.0" encoding="utf-8"?>
<a:theme xmlns:a="http://schemas.openxmlformats.org/drawingml/2006/main" name="Crop">
  <a:themeElements>
    <a:clrScheme name="Custom 1">
      <a:dk1>
        <a:srgbClr val="000000"/>
      </a:dk1>
      <a:lt1>
        <a:srgbClr val="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4022DD"/>
      </a:hlink>
      <a:folHlink>
        <a:srgbClr val="957A9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{48C43E83-7F4A-7E4F-9531-8E40793072BF}tf10001072</Template>
  <TotalTime>216</TotalTime>
  <Words>876</Words>
  <Application>Microsoft Macintosh PowerPoint</Application>
  <PresentationFormat>Widescreen</PresentationFormat>
  <Paragraphs>79</Paragraphs>
  <Slides>20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Franklin Gothic Book</vt:lpstr>
      <vt:lpstr>Crop</vt:lpstr>
      <vt:lpstr>Accessible Design with Adobe Express</vt:lpstr>
      <vt:lpstr>Acknowledgements and  Further Reference</vt:lpstr>
      <vt:lpstr>Table of Contents</vt:lpstr>
      <vt:lpstr>Templates</vt:lpstr>
      <vt:lpstr>Starting a project</vt:lpstr>
      <vt:lpstr>Brands</vt:lpstr>
      <vt:lpstr>Fonts</vt:lpstr>
      <vt:lpstr>Fonts continued</vt:lpstr>
      <vt:lpstr>Color</vt:lpstr>
      <vt:lpstr>Color continued (1)</vt:lpstr>
      <vt:lpstr>Color continued (2)</vt:lpstr>
      <vt:lpstr>Color continued (3)</vt:lpstr>
      <vt:lpstr>Color continued (4)</vt:lpstr>
      <vt:lpstr>Editing the document</vt:lpstr>
      <vt:lpstr>Editing the document continued</vt:lpstr>
      <vt:lpstr>Photos and shapes</vt:lpstr>
      <vt:lpstr>Photos and shapes continued (1)</vt:lpstr>
      <vt:lpstr>Photos and shapes continued (2)</vt:lpstr>
      <vt:lpstr>Final Infographics</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Accessible Design with Adobe Express</dc:title>
  <dc:creator>Mayes, Ashley M.</dc:creator>
  <cp:lastModifiedBy>Mayes, Ashley M.</cp:lastModifiedBy>
  <cp:revision>7</cp:revision>
  <dcterms:created xsi:type="dcterms:W3CDTF">2023-04-15T21:49:53Z</dcterms:created>
  <dcterms:modified xsi:type="dcterms:W3CDTF">2023-04-16T01:26:30Z</dcterms:modified>
</cp:coreProperties>
</file>